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10287000" cx="18288000"/>
  <p:notesSz cx="10287000" cy="18288000"/>
  <p:embeddedFontLst>
    <p:embeddedFont>
      <p:font typeface="Montserrat Black"/>
      <p:bold r:id="rId81"/>
      <p:boldItalic r:id="rId82"/>
    </p:embeddedFont>
    <p:embeddedFont>
      <p:font typeface="Montserrat ExtraBold"/>
      <p:bold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85" roundtripDataSignature="AMtx7mgNcR3WVuAKsfv8pNkcI6IHPggp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A05B9E-0E2D-412E-BCBE-42462F31F810}">
  <a:tblStyle styleId="{47A05B9E-0E2D-412E-BCBE-42462F31F81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46BF4E5-81EF-4847-8290-4AC7BC036A31}"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F69CBD7-71DA-46A2-8D92-3F5F9B47EF78}"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7FD7C22-32EB-4BDD-9D10-C249B8D23314}"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b="off" i="off"/>
      <a:tcStyle>
        <a:fill>
          <a:solidFill>
            <a:srgbClr val="CACACA"/>
          </a:solidFill>
        </a:fill>
      </a:tcStyle>
    </a:band1H>
    <a:band2H>
      <a:tcTxStyle b="off" i="off"/>
    </a:band2H>
    <a:band1V>
      <a:tcTxStyle b="off" i="off"/>
      <a:tcStyle>
        <a:fill>
          <a:solidFill>
            <a:srgbClr val="CACACA"/>
          </a:solidFill>
        </a:fill>
      </a:tcStyle>
    </a:band1V>
    <a:band2V>
      <a:tcTxStyle b="off" i="off"/>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ExtraBold-boldItalic.fntdata"/><Relationship Id="rId83" Type="http://schemas.openxmlformats.org/officeDocument/2006/relationships/font" Target="fonts/MontserratExtraBold-bold.fntdata"/><Relationship Id="rId42" Type="http://schemas.openxmlformats.org/officeDocument/2006/relationships/slide" Target="slides/slide36.xml"/><Relationship Id="rId41" Type="http://schemas.openxmlformats.org/officeDocument/2006/relationships/slide" Target="slides/slide35.xml"/><Relationship Id="rId85" Type="http://customschemas.google.com/relationships/presentationmetadata" Target="meta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MontserratBlack-boldItalic.fntdata"/><Relationship Id="rId81" Type="http://schemas.openxmlformats.org/officeDocument/2006/relationships/font" Target="fonts/Montserrat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457700" cy="9175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5827713" y="0"/>
            <a:ext cx="4457700" cy="9175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17372013"/>
            <a:ext cx="4457700" cy="9159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5827713" y="17372013"/>
            <a:ext cx="4457700" cy="9159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p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0: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p10: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1: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1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d733afbcc_1_845: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g12d733afbcc_1_845: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abfe0b891_0_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5" name="Google Shape;435;g12abfe0b891_0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2: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1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3: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13: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p1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6: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p1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7: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p17: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d733afbcc_1_125: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g12d733afbcc_1_125: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8: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p18: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p1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0: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20: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21: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2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2: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p2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3: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23: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p2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5: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5: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6: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2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27: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27: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d733afbcc_1_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g12d733afbcc_1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8: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28: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2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2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0: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p30: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1: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p3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2d733afbcc_1_1113: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9" name="Google Shape;729;g12d733afbcc_1_1113: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db3c276bc_3_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8" name="Google Shape;738;g12db3c276bc_3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2abfe0b891_0_238: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12abfe0b891_0_238: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2de9e02d04_0_146: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g12de9e02d04_0_146: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2de9e02d04_1_31: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7" name="Google Shape;807;g12de9e02d04_1_31: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2d733afbcc_1_1014: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g12d733afbcc_1_1014: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2ccd435c2c_0_3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g12ccd435c2c_0_3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2cceb433f2_2_20: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6" name="Google Shape;886;g12cceb433f2_2_20: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ccd435c2c_0_11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1" name="Google Shape;911;g12ccd435c2c_0_11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2db3c276bc_2_3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8" name="Google Shape;948;g12db3c276bc_2_3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2db3c276bc_2_2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1" name="Google Shape;961;g12db3c276bc_2_2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2db3c276bc_2_5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4" name="Google Shape;974;g12db3c276bc_2_5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2e4033cc43_3_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7" name="Google Shape;997;g12e4033cc43_3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2e4033cc43_3_15: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3" name="Google Shape;1013;g12e4033cc43_3_15: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2e4033cc43_3_36: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3" name="Google Shape;1033;g12e4033cc43_3_3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2e4033cc43_3_68: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6" name="Google Shape;1066;g12e4033cc43_3_68: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d733afbcc_1_255: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12d733afbcc_1_255: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e4033cc43_3_96: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5" name="Google Shape;1095;g12e4033cc43_3_96: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2e4033cc43_3_126: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6" name="Google Shape;1126;g12e4033cc43_3_12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2e4033cc43_3_142: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3" name="Google Shape;1143;g12e4033cc43_3_14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2e4033cc43_3_166: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8" name="Google Shape;1168;g12e4033cc43_3_16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2e4033cc43_3_202: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12e4033cc43_3_20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12e4033cc43_3_21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8" name="Google Shape;1218;g12e4033cc43_3_21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2e4033cc43_3_226: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1" name="Google Shape;1231;g12e4033cc43_3_22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2de9e02d04_4_35: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2de9e02d04_4_35:notes"/>
          <p:cNvSpPr txBox="1"/>
          <p:nvPr>
            <p:ph idx="1" type="body"/>
          </p:nvPr>
        </p:nvSpPr>
        <p:spPr>
          <a:xfrm>
            <a:off x="1028700" y="8801100"/>
            <a:ext cx="8229600" cy="720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g12de9e02d04_4_35:notes"/>
          <p:cNvSpPr txBox="1"/>
          <p:nvPr>
            <p:ph idx="12" type="sldNum"/>
          </p:nvPr>
        </p:nvSpPr>
        <p:spPr>
          <a:xfrm>
            <a:off x="5827713" y="17372013"/>
            <a:ext cx="4457700" cy="915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2de9e02d04_4_0: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1" name="Google Shape;1261;g12de9e02d04_4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2de9e02d04_2_143: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12de9e02d04_2_14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d733afbcc_1_415: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2d733afbcc_1_415: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2cceb433f2_3_27: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5" name="Google Shape;1325;g12cceb433f2_3_27: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2de9e02d04_1_8: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5" name="Google Shape;1355;g12de9e02d04_1_8: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2de9e02d04_0_251:notes"/>
          <p:cNvSpPr txBox="1"/>
          <p:nvPr>
            <p:ph idx="1" type="body"/>
          </p:nvPr>
        </p:nvSpPr>
        <p:spPr>
          <a:xfrm>
            <a:off x="1028700" y="8686800"/>
            <a:ext cx="8229600" cy="822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6" name="Google Shape;1376;g12de9e02d04_0_251: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12abfe0b891_0_33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6" name="Google Shape;1396;g12abfe0b891_0_33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2ccd435c2c_0_6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8" name="Google Shape;1408;g12ccd435c2c_0_6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2: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3" name="Google Shape;1423;p2: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44: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7" name="Google Shape;1447;p44: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45: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8" name="Google Shape;1458;p45: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46: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0" name="Google Shape;1470;p46: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47: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p47: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d733afbcc_1_486: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12d733afbcc_1_48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48: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4" name="Google Shape;1494;p48: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4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p4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2ccd435c2c_0_99: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8" name="Google Shape;1518;g12ccd435c2c_0_99: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9" name="Google Shape;1519;g12ccd435c2c_0_99:notes"/>
          <p:cNvSpPr txBox="1"/>
          <p:nvPr>
            <p:ph idx="12" type="sldNum"/>
          </p:nvPr>
        </p:nvSpPr>
        <p:spPr>
          <a:xfrm>
            <a:off x="5827713" y="17372013"/>
            <a:ext cx="4457700" cy="915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50: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5" name="Google Shape;1525;p50: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51:notes"/>
          <p:cNvSpPr txBox="1"/>
          <p:nvPr>
            <p:ph idx="1" type="body"/>
          </p:nvPr>
        </p:nvSpPr>
        <p:spPr>
          <a:xfrm>
            <a:off x="1028700" y="8801100"/>
            <a:ext cx="8229600" cy="720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7" name="Google Shape;1537;p51:notes"/>
          <p:cNvSpPr/>
          <p:nvPr>
            <p:ph idx="2" type="sldImg"/>
          </p:nvPr>
        </p:nvSpPr>
        <p:spPr>
          <a:xfrm>
            <a:off x="-342900" y="2286000"/>
            <a:ext cx="10972800" cy="6172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d733afbcc_1_57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g12d733afbcc_1_57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d733afbcc_1_66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g12d733afbcc_1_66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4" name="Google Shape;24;p5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5" name="Google Shape;25;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1"/>
          <p:cNvSpPr/>
          <p:nvPr>
            <p:ph idx="2" type="pic"/>
          </p:nvPr>
        </p:nvSpPr>
        <p:spPr>
          <a:xfrm>
            <a:off x="1792288" y="612775"/>
            <a:ext cx="5486400" cy="4114800"/>
          </a:xfrm>
          <a:prstGeom prst="rect">
            <a:avLst/>
          </a:prstGeom>
          <a:noFill/>
          <a:ln>
            <a:noFill/>
          </a:ln>
        </p:spPr>
      </p:sp>
      <p:sp>
        <p:nvSpPr>
          <p:cNvPr id="68" name="Google Shape;68;p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8.png"/><Relationship Id="rId13" Type="http://schemas.openxmlformats.org/officeDocument/2006/relationships/image" Target="../media/image46.png"/><Relationship Id="rId12"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47.png"/><Relationship Id="rId15" Type="http://schemas.openxmlformats.org/officeDocument/2006/relationships/image" Target="../media/image45.png"/><Relationship Id="rId14" Type="http://schemas.openxmlformats.org/officeDocument/2006/relationships/image" Target="../media/image44.png"/><Relationship Id="rId5" Type="http://schemas.openxmlformats.org/officeDocument/2006/relationships/image" Target="../media/image2.png"/><Relationship Id="rId6" Type="http://schemas.openxmlformats.org/officeDocument/2006/relationships/image" Target="../media/image42.png"/><Relationship Id="rId7" Type="http://schemas.openxmlformats.org/officeDocument/2006/relationships/image" Target="../media/image49.png"/><Relationship Id="rId8" Type="http://schemas.openxmlformats.org/officeDocument/2006/relationships/image" Target="../media/image40.png"/></Relationships>
</file>

<file path=ppt/slides/_rels/slide15.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50.png"/><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3.png"/><Relationship Id="rId8"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53.png"/><Relationship Id="rId5" Type="http://schemas.openxmlformats.org/officeDocument/2006/relationships/image" Target="../media/image2.png"/><Relationship Id="rId6" Type="http://schemas.openxmlformats.org/officeDocument/2006/relationships/image" Target="../media/image57.png"/><Relationship Id="rId7" Type="http://schemas.openxmlformats.org/officeDocument/2006/relationships/image" Target="../media/image60.png"/><Relationship Id="rId8"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56.png"/></Relationships>
</file>

<file path=ppt/slides/_rels/slide19.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61.png"/><Relationship Id="rId5" Type="http://schemas.openxmlformats.org/officeDocument/2006/relationships/image" Target="../media/image2.png"/><Relationship Id="rId6" Type="http://schemas.openxmlformats.org/officeDocument/2006/relationships/image" Target="../media/image58.png"/><Relationship Id="rId7" Type="http://schemas.openxmlformats.org/officeDocument/2006/relationships/image" Target="../media/image55.png"/><Relationship Id="rId8"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65.jpg"/><Relationship Id="rId7"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64.jpg"/><Relationship Id="rId7"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64.jpg"/><Relationship Id="rId7" Type="http://schemas.openxmlformats.org/officeDocument/2006/relationships/image" Target="../media/image69.png"/><Relationship Id="rId8"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8.png"/><Relationship Id="rId13" Type="http://schemas.openxmlformats.org/officeDocument/2006/relationships/image" Target="../media/image11.png"/><Relationship Id="rId12"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3.png"/><Relationship Id="rId15" Type="http://schemas.openxmlformats.org/officeDocument/2006/relationships/image" Target="../media/image32.png"/><Relationship Id="rId1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79.png"/><Relationship Id="rId5" Type="http://schemas.openxmlformats.org/officeDocument/2006/relationships/image" Target="../media/image2.png"/><Relationship Id="rId6" Type="http://schemas.openxmlformats.org/officeDocument/2006/relationships/image" Target="../media/image81.png"/><Relationship Id="rId7" Type="http://schemas.openxmlformats.org/officeDocument/2006/relationships/image" Target="../media/image86.png"/><Relationship Id="rId8" Type="http://schemas.openxmlformats.org/officeDocument/2006/relationships/image" Target="../media/image77.jpg"/></Relationships>
</file>

<file path=ppt/slides/_rels/slide37.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0.png"/><Relationship Id="rId4" Type="http://schemas.openxmlformats.org/officeDocument/2006/relationships/image" Target="../media/image73.png"/><Relationship Id="rId9" Type="http://schemas.openxmlformats.org/officeDocument/2006/relationships/image" Target="../media/image80.png"/><Relationship Id="rId5" Type="http://schemas.openxmlformats.org/officeDocument/2006/relationships/image" Target="../media/image76.png"/><Relationship Id="rId6" Type="http://schemas.openxmlformats.org/officeDocument/2006/relationships/image" Target="../media/image78.png"/><Relationship Id="rId7" Type="http://schemas.openxmlformats.org/officeDocument/2006/relationships/image" Target="../media/image74.png"/><Relationship Id="rId8"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9.png"/><Relationship Id="rId7" Type="http://schemas.openxmlformats.org/officeDocument/2006/relationships/hyperlink" Target="https://www.chosun.com/economy/stock-finance/2021/04/07/63MIQ6TKTFEODCWKAU6T3QLHGU/"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1.png"/><Relationship Id="rId7" Type="http://schemas.openxmlformats.org/officeDocument/2006/relationships/image" Target="../media/image86.png"/><Relationship Id="rId8" Type="http://schemas.openxmlformats.org/officeDocument/2006/relationships/image" Target="../media/image7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5.png"/></Relationships>
</file>

<file path=ppt/slides/_rels/slide50.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0.png"/><Relationship Id="rId4" Type="http://schemas.openxmlformats.org/officeDocument/2006/relationships/image" Target="../media/image73.png"/><Relationship Id="rId9" Type="http://schemas.openxmlformats.org/officeDocument/2006/relationships/image" Target="../media/image80.png"/><Relationship Id="rId5" Type="http://schemas.openxmlformats.org/officeDocument/2006/relationships/image" Target="../media/image76.png"/><Relationship Id="rId6" Type="http://schemas.openxmlformats.org/officeDocument/2006/relationships/image" Target="../media/image78.png"/><Relationship Id="rId7" Type="http://schemas.openxmlformats.org/officeDocument/2006/relationships/image" Target="../media/image74.png"/><Relationship Id="rId8"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9.png"/><Relationship Id="rId7" Type="http://schemas.openxmlformats.org/officeDocument/2006/relationships/hyperlink" Target="https://www.chosun.com/economy/stock-finance/2021/04/07/63MIQ6TKTFEODCWKAU6T3QLHGU/"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9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96.png"/><Relationship Id="rId7" Type="http://schemas.openxmlformats.org/officeDocument/2006/relationships/image" Target="../media/image97.jpg"/><Relationship Id="rId8"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94.png"/><Relationship Id="rId7" Type="http://schemas.openxmlformats.org/officeDocument/2006/relationships/hyperlink" Target="https://www.chosun.com/economy/stock-finance/2021/04/07/63MIQ6TKTFEODCWKAU6T3QLHGU/"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9.png"/><Relationship Id="rId7" Type="http://schemas.openxmlformats.org/officeDocument/2006/relationships/hyperlink" Target="https://www.chosun.com/economy/stock-finance/2021/04/07/63MIQ6TKTFEODCWKAU6T3QLHGU/"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03.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9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9.jpg"/><Relationship Id="rId5" Type="http://schemas.openxmlformats.org/officeDocument/2006/relationships/image" Target="../media/image39.png"/><Relationship Id="rId6"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5.png"/><Relationship Id="rId4" Type="http://schemas.openxmlformats.org/officeDocument/2006/relationships/image" Target="../media/image102.png"/><Relationship Id="rId5"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8758550" y="1236307"/>
            <a:ext cx="7326911" cy="3893962"/>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36048" y="-1409700"/>
            <a:ext cx="13904448" cy="12229929"/>
          </a:xfrm>
          <a:prstGeom prst="rect">
            <a:avLst/>
          </a:prstGeom>
          <a:noFill/>
          <a:ln>
            <a:noFill/>
          </a:ln>
        </p:spPr>
      </p:pic>
      <p:pic>
        <p:nvPicPr>
          <p:cNvPr id="90" name="Google Shape;90;p1"/>
          <p:cNvPicPr preferRelativeResize="0"/>
          <p:nvPr/>
        </p:nvPicPr>
        <p:blipFill rotWithShape="1">
          <a:blip r:embed="rId5">
            <a:alphaModFix/>
          </a:blip>
          <a:srcRect b="0" l="0" r="0" t="0"/>
          <a:stretch/>
        </p:blipFill>
        <p:spPr>
          <a:xfrm>
            <a:off x="-587755" y="-740136"/>
            <a:ext cx="8086514" cy="5067364"/>
          </a:xfrm>
          <a:prstGeom prst="rect">
            <a:avLst/>
          </a:prstGeom>
          <a:noFill/>
          <a:ln>
            <a:noFill/>
          </a:ln>
        </p:spPr>
      </p:pic>
      <p:grpSp>
        <p:nvGrpSpPr>
          <p:cNvPr id="91" name="Google Shape;91;p1"/>
          <p:cNvGrpSpPr/>
          <p:nvPr/>
        </p:nvGrpSpPr>
        <p:grpSpPr>
          <a:xfrm>
            <a:off x="1612879" y="2870085"/>
            <a:ext cx="6261924" cy="3277011"/>
            <a:chOff x="1612879" y="2870085"/>
            <a:chExt cx="6261924" cy="3277011"/>
          </a:xfrm>
        </p:grpSpPr>
        <p:pic>
          <p:nvPicPr>
            <p:cNvPr id="92" name="Google Shape;92;p1"/>
            <p:cNvPicPr preferRelativeResize="0"/>
            <p:nvPr/>
          </p:nvPicPr>
          <p:blipFill rotWithShape="1">
            <a:blip r:embed="rId6">
              <a:alphaModFix/>
            </a:blip>
            <a:srcRect b="0" l="0" r="0" t="0"/>
            <a:stretch/>
          </p:blipFill>
          <p:spPr>
            <a:xfrm>
              <a:off x="1612879" y="2870085"/>
              <a:ext cx="4508890" cy="2015710"/>
            </a:xfrm>
            <a:prstGeom prst="rect">
              <a:avLst/>
            </a:prstGeom>
            <a:noFill/>
            <a:ln>
              <a:noFill/>
            </a:ln>
          </p:spPr>
        </p:pic>
        <p:pic>
          <p:nvPicPr>
            <p:cNvPr id="93" name="Google Shape;93;p1"/>
            <p:cNvPicPr preferRelativeResize="0"/>
            <p:nvPr/>
          </p:nvPicPr>
          <p:blipFill rotWithShape="1">
            <a:blip r:embed="rId7">
              <a:alphaModFix/>
            </a:blip>
            <a:srcRect b="0" l="0" r="0" t="0"/>
            <a:stretch/>
          </p:blipFill>
          <p:spPr>
            <a:xfrm>
              <a:off x="5906743" y="4971679"/>
              <a:ext cx="1968060" cy="1175417"/>
            </a:xfrm>
            <a:prstGeom prst="rect">
              <a:avLst/>
            </a:prstGeom>
            <a:noFill/>
            <a:ln>
              <a:noFill/>
            </a:ln>
          </p:spPr>
        </p:pic>
      </p:grpSp>
      <p:grpSp>
        <p:nvGrpSpPr>
          <p:cNvPr id="94" name="Google Shape;94;p1"/>
          <p:cNvGrpSpPr/>
          <p:nvPr/>
        </p:nvGrpSpPr>
        <p:grpSpPr>
          <a:xfrm>
            <a:off x="14955282" y="6080367"/>
            <a:ext cx="6345535" cy="4082549"/>
            <a:chOff x="15182838" y="5629219"/>
            <a:chExt cx="6345535" cy="4082549"/>
          </a:xfrm>
        </p:grpSpPr>
        <p:pic>
          <p:nvPicPr>
            <p:cNvPr id="95" name="Google Shape;95;p1"/>
            <p:cNvPicPr preferRelativeResize="0"/>
            <p:nvPr/>
          </p:nvPicPr>
          <p:blipFill rotWithShape="1">
            <a:blip r:embed="rId8">
              <a:alphaModFix/>
            </a:blip>
            <a:srcRect b="0" l="0" r="0" t="0"/>
            <a:stretch/>
          </p:blipFill>
          <p:spPr>
            <a:xfrm>
              <a:off x="15182838" y="5629219"/>
              <a:ext cx="6345535" cy="4082549"/>
            </a:xfrm>
            <a:prstGeom prst="rect">
              <a:avLst/>
            </a:prstGeom>
            <a:noFill/>
            <a:ln>
              <a:noFill/>
            </a:ln>
          </p:spPr>
        </p:pic>
        <p:pic>
          <p:nvPicPr>
            <p:cNvPr id="96" name="Google Shape;96;p1"/>
            <p:cNvPicPr preferRelativeResize="0"/>
            <p:nvPr/>
          </p:nvPicPr>
          <p:blipFill rotWithShape="1">
            <a:blip r:embed="rId9">
              <a:alphaModFix/>
            </a:blip>
            <a:srcRect b="0" l="0" r="0" t="0"/>
            <a:stretch/>
          </p:blipFill>
          <p:spPr>
            <a:xfrm>
              <a:off x="16713706" y="6594341"/>
              <a:ext cx="3172767" cy="2041274"/>
            </a:xfrm>
            <a:prstGeom prst="rect">
              <a:avLst/>
            </a:prstGeom>
            <a:noFill/>
            <a:ln>
              <a:noFill/>
            </a:ln>
          </p:spPr>
        </p:pic>
      </p:grpSp>
      <p:sp>
        <p:nvSpPr>
          <p:cNvPr id="97" name="Google Shape;97;p1"/>
          <p:cNvSpPr txBox="1"/>
          <p:nvPr/>
        </p:nvSpPr>
        <p:spPr>
          <a:xfrm>
            <a:off x="3657600" y="8167774"/>
            <a:ext cx="15864883" cy="2246769"/>
          </a:xfrm>
          <a:prstGeom prst="rect">
            <a:avLst/>
          </a:prstGeom>
          <a:noFill/>
          <a:ln>
            <a:noFill/>
          </a:ln>
          <a:effectLst>
            <a:outerShdw blurRad="76200" kx="-1200000" rotWithShape="0" algn="bl" sy="23000">
              <a:srgbClr val="000000">
                <a:alpha val="2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0"/>
              <a:buFont typeface="Arial"/>
              <a:buNone/>
            </a:pPr>
            <a:r>
              <a:rPr b="0" i="0" lang="en-US" sz="14000" u="none" cap="none" strike="noStrike">
                <a:solidFill>
                  <a:schemeClr val="dk1"/>
                </a:solidFill>
                <a:latin typeface="Arial"/>
                <a:ea typeface="Arial"/>
                <a:cs typeface="Arial"/>
                <a:sym typeface="Arial"/>
              </a:rPr>
              <a:t>FINAL PROJECT</a:t>
            </a:r>
            <a:endParaRPr b="0" i="0" sz="140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83" name="Shape 383"/>
        <p:cNvGrpSpPr/>
        <p:nvPr/>
      </p:nvGrpSpPr>
      <p:grpSpPr>
        <a:xfrm>
          <a:off x="0" y="0"/>
          <a:ext cx="0" cy="0"/>
          <a:chOff x="0" y="0"/>
          <a:chExt cx="0" cy="0"/>
        </a:xfrm>
      </p:grpSpPr>
      <p:pic>
        <p:nvPicPr>
          <p:cNvPr id="384" name="Google Shape;384;p9"/>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385" name="Google Shape;385;p9"/>
          <p:cNvGrpSpPr/>
          <p:nvPr/>
        </p:nvGrpSpPr>
        <p:grpSpPr>
          <a:xfrm>
            <a:off x="16526181" y="641870"/>
            <a:ext cx="1644329" cy="862290"/>
            <a:chOff x="16526181" y="641870"/>
            <a:chExt cx="1644329" cy="862290"/>
          </a:xfrm>
        </p:grpSpPr>
        <p:grpSp>
          <p:nvGrpSpPr>
            <p:cNvPr id="386" name="Google Shape;386;p9"/>
            <p:cNvGrpSpPr/>
            <p:nvPr/>
          </p:nvGrpSpPr>
          <p:grpSpPr>
            <a:xfrm>
              <a:off x="16526181" y="641870"/>
              <a:ext cx="760643" cy="760643"/>
              <a:chOff x="16526181" y="641870"/>
              <a:chExt cx="760643" cy="760643"/>
            </a:xfrm>
          </p:grpSpPr>
          <p:pic>
            <p:nvPicPr>
              <p:cNvPr id="387" name="Google Shape;387;p9"/>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388" name="Google Shape;388;p9"/>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389" name="Google Shape;389;p9"/>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390" name="Google Shape;390;p9"/>
          <p:cNvSpPr txBox="1"/>
          <p:nvPr/>
        </p:nvSpPr>
        <p:spPr>
          <a:xfrm>
            <a:off x="662130" y="643683"/>
            <a:ext cx="310533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프로젝트 배경</a:t>
            </a:r>
            <a:endParaRPr b="0" i="0" sz="1400" u="none" cap="none" strike="noStrike">
              <a:solidFill>
                <a:srgbClr val="000000"/>
              </a:solidFill>
              <a:latin typeface="Arial"/>
              <a:ea typeface="Arial"/>
              <a:cs typeface="Arial"/>
              <a:sym typeface="Arial"/>
            </a:endParaRPr>
          </a:p>
        </p:txBody>
      </p:sp>
      <p:sp>
        <p:nvSpPr>
          <p:cNvPr id="391" name="Google Shape;391;p9"/>
          <p:cNvSpPr txBox="1"/>
          <p:nvPr/>
        </p:nvSpPr>
        <p:spPr>
          <a:xfrm>
            <a:off x="2118186" y="4000500"/>
            <a:ext cx="14049342" cy="37856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데이터 분석 시각화:</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경기종합지수, 기준 금리, 코스피, 채권 금리 그래프</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코스톨라니의 달걀이론이 깨지지 않았다는 것을 증명</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95" name="Shape 395"/>
        <p:cNvGrpSpPr/>
        <p:nvPr/>
      </p:nvGrpSpPr>
      <p:grpSpPr>
        <a:xfrm>
          <a:off x="0" y="0"/>
          <a:ext cx="0" cy="0"/>
          <a:chOff x="0" y="0"/>
          <a:chExt cx="0" cy="0"/>
        </a:xfrm>
      </p:grpSpPr>
      <p:pic>
        <p:nvPicPr>
          <p:cNvPr id="396" name="Google Shape;396;p10"/>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397" name="Google Shape;397;p10"/>
          <p:cNvGrpSpPr/>
          <p:nvPr/>
        </p:nvGrpSpPr>
        <p:grpSpPr>
          <a:xfrm>
            <a:off x="16526181" y="641870"/>
            <a:ext cx="1644329" cy="862290"/>
            <a:chOff x="16526181" y="641870"/>
            <a:chExt cx="1644329" cy="862290"/>
          </a:xfrm>
        </p:grpSpPr>
        <p:grpSp>
          <p:nvGrpSpPr>
            <p:cNvPr id="398" name="Google Shape;398;p10"/>
            <p:cNvGrpSpPr/>
            <p:nvPr/>
          </p:nvGrpSpPr>
          <p:grpSpPr>
            <a:xfrm>
              <a:off x="16526181" y="641870"/>
              <a:ext cx="760643" cy="760643"/>
              <a:chOff x="16526181" y="641870"/>
              <a:chExt cx="760643" cy="760643"/>
            </a:xfrm>
          </p:grpSpPr>
          <p:pic>
            <p:nvPicPr>
              <p:cNvPr id="399" name="Google Shape;399;p1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400" name="Google Shape;400;p1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401" name="Google Shape;401;p10"/>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402" name="Google Shape;402;p10"/>
          <p:cNvSpPr txBox="1"/>
          <p:nvPr/>
        </p:nvSpPr>
        <p:spPr>
          <a:xfrm>
            <a:off x="662130" y="643683"/>
            <a:ext cx="310533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프로젝트 배경</a:t>
            </a:r>
            <a:endParaRPr b="0" i="0" sz="1400" u="none" cap="none" strike="noStrike">
              <a:solidFill>
                <a:srgbClr val="000000"/>
              </a:solidFill>
              <a:latin typeface="Arial"/>
              <a:ea typeface="Arial"/>
              <a:cs typeface="Arial"/>
              <a:sym typeface="Arial"/>
            </a:endParaRPr>
          </a:p>
        </p:txBody>
      </p:sp>
      <p:pic>
        <p:nvPicPr>
          <p:cNvPr id="403" name="Google Shape;403;p10"/>
          <p:cNvPicPr preferRelativeResize="0"/>
          <p:nvPr/>
        </p:nvPicPr>
        <p:blipFill rotWithShape="1">
          <a:blip r:embed="rId6">
            <a:alphaModFix/>
          </a:blip>
          <a:srcRect b="0" l="0" r="0" t="0"/>
          <a:stretch/>
        </p:blipFill>
        <p:spPr>
          <a:xfrm>
            <a:off x="5256657" y="1827027"/>
            <a:ext cx="7772400" cy="5215159"/>
          </a:xfrm>
          <a:prstGeom prst="rect">
            <a:avLst/>
          </a:prstGeom>
          <a:noFill/>
          <a:ln>
            <a:noFill/>
          </a:ln>
        </p:spPr>
      </p:pic>
      <p:sp>
        <p:nvSpPr>
          <p:cNvPr id="404" name="Google Shape;404;p10"/>
          <p:cNvSpPr txBox="1"/>
          <p:nvPr/>
        </p:nvSpPr>
        <p:spPr>
          <a:xfrm>
            <a:off x="1828800" y="7463670"/>
            <a:ext cx="14049342" cy="25545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마코비츠 이론 설명 – 투자성향에 맞는 최적의 투자 자산 비중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기대수익률에 대한 내용 - 이걸 딥러닝(LSTM 예측)과 결합할거다</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 프로젝트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408" name="Shape 408"/>
        <p:cNvGrpSpPr/>
        <p:nvPr/>
      </p:nvGrpSpPr>
      <p:grpSpPr>
        <a:xfrm>
          <a:off x="0" y="0"/>
          <a:ext cx="0" cy="0"/>
          <a:chOff x="0" y="0"/>
          <a:chExt cx="0" cy="0"/>
        </a:xfrm>
      </p:grpSpPr>
      <p:pic>
        <p:nvPicPr>
          <p:cNvPr id="409" name="Google Shape;409;p11"/>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410" name="Google Shape;410;p11"/>
          <p:cNvGrpSpPr/>
          <p:nvPr/>
        </p:nvGrpSpPr>
        <p:grpSpPr>
          <a:xfrm>
            <a:off x="16526181" y="641870"/>
            <a:ext cx="1644329" cy="862290"/>
            <a:chOff x="16526181" y="641870"/>
            <a:chExt cx="1644329" cy="862290"/>
          </a:xfrm>
        </p:grpSpPr>
        <p:grpSp>
          <p:nvGrpSpPr>
            <p:cNvPr id="411" name="Google Shape;411;p11"/>
            <p:cNvGrpSpPr/>
            <p:nvPr/>
          </p:nvGrpSpPr>
          <p:grpSpPr>
            <a:xfrm>
              <a:off x="16526181" y="641870"/>
              <a:ext cx="760643" cy="760643"/>
              <a:chOff x="16526181" y="641870"/>
              <a:chExt cx="760643" cy="760643"/>
            </a:xfrm>
          </p:grpSpPr>
          <p:pic>
            <p:nvPicPr>
              <p:cNvPr id="412" name="Google Shape;412;p11"/>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413" name="Google Shape;413;p11"/>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414" name="Google Shape;414;p11"/>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415" name="Google Shape;415;p11"/>
          <p:cNvSpPr txBox="1"/>
          <p:nvPr/>
        </p:nvSpPr>
        <p:spPr>
          <a:xfrm>
            <a:off x="662130" y="643683"/>
            <a:ext cx="310533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프로젝트 배경</a:t>
            </a:r>
            <a:endParaRPr b="0" i="0" sz="1400" u="none" cap="none" strike="noStrike">
              <a:solidFill>
                <a:srgbClr val="000000"/>
              </a:solidFill>
              <a:latin typeface="Arial"/>
              <a:ea typeface="Arial"/>
              <a:cs typeface="Arial"/>
              <a:sym typeface="Arial"/>
            </a:endParaRPr>
          </a:p>
        </p:txBody>
      </p:sp>
      <p:sp>
        <p:nvSpPr>
          <p:cNvPr id="416" name="Google Shape;416;p11"/>
          <p:cNvSpPr/>
          <p:nvPr/>
        </p:nvSpPr>
        <p:spPr>
          <a:xfrm>
            <a:off x="2127392" y="6438900"/>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경기 시그널</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(거시 경제 지표 활용)</a:t>
            </a:r>
            <a:endParaRPr b="0" i="0" sz="2800" u="none" cap="none" strike="noStrike">
              <a:solidFill>
                <a:schemeClr val="lt1"/>
              </a:solidFill>
              <a:latin typeface="Calibri"/>
              <a:ea typeface="Calibri"/>
              <a:cs typeface="Calibri"/>
              <a:sym typeface="Calibri"/>
            </a:endParaRPr>
          </a:p>
        </p:txBody>
      </p:sp>
      <p:sp>
        <p:nvSpPr>
          <p:cNvPr id="417" name="Google Shape;417;p11"/>
          <p:cNvSpPr/>
          <p:nvPr/>
        </p:nvSpPr>
        <p:spPr>
          <a:xfrm>
            <a:off x="7381039" y="6462486"/>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자산 포트폴리오</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&lt; 주식 외 6개 종목 &gt;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LSTM 모델</a:t>
            </a:r>
            <a:endParaRPr b="0" i="0" sz="2800" u="none" cap="none" strike="noStrike">
              <a:solidFill>
                <a:schemeClr val="lt1"/>
              </a:solidFill>
              <a:latin typeface="Calibri"/>
              <a:ea typeface="Calibri"/>
              <a:cs typeface="Calibri"/>
              <a:sym typeface="Calibri"/>
            </a:endParaRPr>
          </a:p>
        </p:txBody>
      </p:sp>
      <p:sp>
        <p:nvSpPr>
          <p:cNvPr id="418" name="Google Shape;418;p11"/>
          <p:cNvSpPr/>
          <p:nvPr/>
        </p:nvSpPr>
        <p:spPr>
          <a:xfrm>
            <a:off x="10004233" y="4337697"/>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주식 투자 전략</a:t>
            </a:r>
            <a:endParaRPr b="0" i="0" sz="2800" u="none" cap="none" strike="noStrike">
              <a:solidFill>
                <a:schemeClr val="lt1"/>
              </a:solidFill>
              <a:latin typeface="Calibri"/>
              <a:ea typeface="Calibri"/>
              <a:cs typeface="Calibri"/>
              <a:sym typeface="Calibri"/>
            </a:endParaRPr>
          </a:p>
        </p:txBody>
      </p:sp>
      <p:cxnSp>
        <p:nvCxnSpPr>
          <p:cNvPr id="419" name="Google Shape;419;p11"/>
          <p:cNvCxnSpPr>
            <a:stCxn id="416" idx="3"/>
            <a:endCxn id="417" idx="1"/>
          </p:cNvCxnSpPr>
          <p:nvPr/>
        </p:nvCxnSpPr>
        <p:spPr>
          <a:xfrm>
            <a:off x="5784992" y="7353300"/>
            <a:ext cx="1596000" cy="23700"/>
          </a:xfrm>
          <a:prstGeom prst="straightConnector1">
            <a:avLst/>
          </a:prstGeom>
          <a:noFill/>
          <a:ln cap="flat" cmpd="sng" w="60325">
            <a:solidFill>
              <a:srgbClr val="A5A5A5"/>
            </a:solidFill>
            <a:prstDash val="solid"/>
            <a:round/>
            <a:headEnd len="sm" w="sm" type="none"/>
            <a:tailEnd len="med" w="med" type="triangle"/>
          </a:ln>
        </p:spPr>
      </p:cxnSp>
      <p:cxnSp>
        <p:nvCxnSpPr>
          <p:cNvPr id="420" name="Google Shape;420;p11"/>
          <p:cNvCxnSpPr/>
          <p:nvPr/>
        </p:nvCxnSpPr>
        <p:spPr>
          <a:xfrm>
            <a:off x="11035010" y="7378960"/>
            <a:ext cx="1596047" cy="23586"/>
          </a:xfrm>
          <a:prstGeom prst="straightConnector1">
            <a:avLst/>
          </a:prstGeom>
          <a:noFill/>
          <a:ln cap="flat" cmpd="sng" w="60325">
            <a:solidFill>
              <a:srgbClr val="A5A5A5"/>
            </a:solidFill>
            <a:prstDash val="solid"/>
            <a:round/>
            <a:headEnd len="sm" w="sm" type="none"/>
            <a:tailEnd len="med" w="med" type="triangle"/>
          </a:ln>
        </p:spPr>
      </p:cxnSp>
      <p:sp>
        <p:nvSpPr>
          <p:cNvPr id="421" name="Google Shape;421;p11"/>
          <p:cNvSpPr/>
          <p:nvPr/>
        </p:nvSpPr>
        <p:spPr>
          <a:xfrm>
            <a:off x="12649200" y="6438900"/>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최적 자산 포트폴리오</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및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주식 종목 추천</a:t>
            </a:r>
            <a:endParaRPr b="0" i="0" sz="2800" u="none" cap="none" strike="noStrike">
              <a:solidFill>
                <a:schemeClr val="lt1"/>
              </a:solidFill>
              <a:latin typeface="Calibri"/>
              <a:ea typeface="Calibri"/>
              <a:cs typeface="Calibri"/>
              <a:sym typeface="Calibri"/>
            </a:endParaRPr>
          </a:p>
        </p:txBody>
      </p:sp>
      <p:cxnSp>
        <p:nvCxnSpPr>
          <p:cNvPr id="422" name="Google Shape;422;p11"/>
          <p:cNvCxnSpPr/>
          <p:nvPr/>
        </p:nvCxnSpPr>
        <p:spPr>
          <a:xfrm>
            <a:off x="11833033" y="6166497"/>
            <a:ext cx="0" cy="1176633"/>
          </a:xfrm>
          <a:prstGeom prst="straightConnector1">
            <a:avLst/>
          </a:prstGeom>
          <a:noFill/>
          <a:ln cap="flat" cmpd="sng" w="60325">
            <a:solidFill>
              <a:srgbClr val="A5A5A5"/>
            </a:solidFill>
            <a:prstDash val="solid"/>
            <a:round/>
            <a:headEnd len="sm" w="sm" type="none"/>
            <a:tailEnd len="med" w="med" type="triangle"/>
          </a:ln>
        </p:spPr>
      </p:cxnSp>
      <p:sp>
        <p:nvSpPr>
          <p:cNvPr id="423" name="Google Shape;423;p11"/>
          <p:cNvSpPr/>
          <p:nvPr/>
        </p:nvSpPr>
        <p:spPr>
          <a:xfrm>
            <a:off x="2146807" y="2945024"/>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개인 투자자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투자 성향 분석</a:t>
            </a:r>
            <a:endParaRPr b="0" i="0" sz="1400" u="none" cap="none" strike="noStrike">
              <a:solidFill>
                <a:srgbClr val="000000"/>
              </a:solidFill>
              <a:latin typeface="Arial"/>
              <a:ea typeface="Arial"/>
              <a:cs typeface="Arial"/>
              <a:sym typeface="Arial"/>
            </a:endParaRPr>
          </a:p>
        </p:txBody>
      </p:sp>
      <p:cxnSp>
        <p:nvCxnSpPr>
          <p:cNvPr id="424" name="Google Shape;424;p11"/>
          <p:cNvCxnSpPr>
            <a:endCxn id="416" idx="0"/>
          </p:cNvCxnSpPr>
          <p:nvPr/>
        </p:nvCxnSpPr>
        <p:spPr>
          <a:xfrm flipH="1">
            <a:off x="3956192" y="4773900"/>
            <a:ext cx="19500" cy="1665000"/>
          </a:xfrm>
          <a:prstGeom prst="straightConnector1">
            <a:avLst/>
          </a:prstGeom>
          <a:noFill/>
          <a:ln cap="flat" cmpd="sng" w="60325">
            <a:solidFill>
              <a:srgbClr val="A5A5A5"/>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문구, 봉투이(가) 표시된 사진&#10;&#10;자동 생성된 설명" id="429" name="Google Shape;429;g12d733afbcc_1_845"/>
          <p:cNvPicPr preferRelativeResize="0"/>
          <p:nvPr/>
        </p:nvPicPr>
        <p:blipFill rotWithShape="1">
          <a:blip r:embed="rId3">
            <a:alphaModFix amt="50000"/>
          </a:blip>
          <a:srcRect b="17393" l="0" r="0" t="17170"/>
          <a:stretch/>
        </p:blipFill>
        <p:spPr>
          <a:xfrm>
            <a:off x="0" y="0"/>
            <a:ext cx="18283428" cy="10284322"/>
          </a:xfrm>
          <a:prstGeom prst="rect">
            <a:avLst/>
          </a:prstGeom>
          <a:gradFill>
            <a:gsLst>
              <a:gs pos="0">
                <a:schemeClr val="dk1"/>
              </a:gs>
              <a:gs pos="100000">
                <a:schemeClr val="dk1"/>
              </a:gs>
            </a:gsLst>
            <a:lin ang="0" scaled="0"/>
          </a:gradFill>
          <a:ln>
            <a:noFill/>
          </a:ln>
        </p:spPr>
      </p:pic>
      <p:sp>
        <p:nvSpPr>
          <p:cNvPr id="430" name="Google Shape;430;g12d733afbcc_1_845"/>
          <p:cNvSpPr txBox="1"/>
          <p:nvPr/>
        </p:nvSpPr>
        <p:spPr>
          <a:xfrm>
            <a:off x="1328738" y="1128713"/>
            <a:ext cx="55023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FFCC00"/>
                </a:solidFill>
                <a:latin typeface="Arial"/>
                <a:ea typeface="Arial"/>
                <a:cs typeface="Arial"/>
                <a:sym typeface="Arial"/>
              </a:rPr>
              <a:t>지표 및 시그널 분석</a:t>
            </a:r>
            <a:endParaRPr b="0" i="0" sz="1400" u="none" cap="none" strike="noStrike">
              <a:solidFill>
                <a:srgbClr val="000000"/>
              </a:solidFill>
              <a:latin typeface="Arial"/>
              <a:ea typeface="Arial"/>
              <a:cs typeface="Arial"/>
              <a:sym typeface="Arial"/>
            </a:endParaRPr>
          </a:p>
        </p:txBody>
      </p:sp>
      <p:sp>
        <p:nvSpPr>
          <p:cNvPr id="431" name="Google Shape;431;g12d733afbcc_1_845"/>
          <p:cNvSpPr/>
          <p:nvPr/>
        </p:nvSpPr>
        <p:spPr>
          <a:xfrm>
            <a:off x="1414461" y="2604693"/>
            <a:ext cx="5255400" cy="93600"/>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432" name="Google Shape;432;g12d733afbcc_1_845"/>
          <p:cNvSpPr txBox="1"/>
          <p:nvPr/>
        </p:nvSpPr>
        <p:spPr>
          <a:xfrm>
            <a:off x="1328738" y="2857499"/>
            <a:ext cx="3200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선정 이유와 기본 이론 설명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436" name="Shape 436"/>
        <p:cNvGrpSpPr/>
        <p:nvPr/>
      </p:nvGrpSpPr>
      <p:grpSpPr>
        <a:xfrm>
          <a:off x="0" y="0"/>
          <a:ext cx="0" cy="0"/>
          <a:chOff x="0" y="0"/>
          <a:chExt cx="0" cy="0"/>
        </a:xfrm>
      </p:grpSpPr>
      <p:pic>
        <p:nvPicPr>
          <p:cNvPr id="437" name="Google Shape;437;g12abfe0b891_0_0"/>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438" name="Google Shape;438;g12abfe0b891_0_0"/>
          <p:cNvGrpSpPr/>
          <p:nvPr/>
        </p:nvGrpSpPr>
        <p:grpSpPr>
          <a:xfrm>
            <a:off x="16526181" y="641870"/>
            <a:ext cx="1644349" cy="760643"/>
            <a:chOff x="16526181" y="641870"/>
            <a:chExt cx="1644349" cy="760643"/>
          </a:xfrm>
        </p:grpSpPr>
        <p:grpSp>
          <p:nvGrpSpPr>
            <p:cNvPr id="439" name="Google Shape;439;g12abfe0b891_0_0"/>
            <p:cNvGrpSpPr/>
            <p:nvPr/>
          </p:nvGrpSpPr>
          <p:grpSpPr>
            <a:xfrm>
              <a:off x="16526181" y="641870"/>
              <a:ext cx="760643" cy="760643"/>
              <a:chOff x="16526181" y="641870"/>
              <a:chExt cx="760643" cy="760643"/>
            </a:xfrm>
          </p:grpSpPr>
          <p:pic>
            <p:nvPicPr>
              <p:cNvPr id="440" name="Google Shape;440;g12abfe0b891_0_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441" name="Google Shape;441;g12abfe0b891_0_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442" name="Google Shape;442;g12abfe0b891_0_0"/>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443" name="Google Shape;443;g12abfe0b891_0_0"/>
          <p:cNvSpPr txBox="1"/>
          <p:nvPr/>
        </p:nvSpPr>
        <p:spPr>
          <a:xfrm>
            <a:off x="640035" y="658996"/>
            <a:ext cx="2730900" cy="565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데이터 정의</a:t>
            </a:r>
            <a:endParaRPr b="0" i="0" sz="4000" u="none" cap="none" strike="noStrike">
              <a:solidFill>
                <a:schemeClr val="dk1"/>
              </a:solidFill>
              <a:latin typeface="Arial"/>
              <a:ea typeface="Arial"/>
              <a:cs typeface="Arial"/>
              <a:sym typeface="Arial"/>
            </a:endParaRPr>
          </a:p>
        </p:txBody>
      </p:sp>
      <p:pic>
        <p:nvPicPr>
          <p:cNvPr id="444" name="Google Shape;444;g12abfe0b891_0_0"/>
          <p:cNvPicPr preferRelativeResize="0"/>
          <p:nvPr/>
        </p:nvPicPr>
        <p:blipFill rotWithShape="1">
          <a:blip r:embed="rId6">
            <a:alphaModFix/>
          </a:blip>
          <a:srcRect b="0" l="0" r="0" t="0"/>
          <a:stretch/>
        </p:blipFill>
        <p:spPr>
          <a:xfrm>
            <a:off x="1863158" y="2505504"/>
            <a:ext cx="6671723" cy="3325546"/>
          </a:xfrm>
          <a:prstGeom prst="rect">
            <a:avLst/>
          </a:prstGeom>
          <a:noFill/>
          <a:ln>
            <a:noFill/>
          </a:ln>
        </p:spPr>
      </p:pic>
      <p:pic>
        <p:nvPicPr>
          <p:cNvPr id="445" name="Google Shape;445;g12abfe0b891_0_0"/>
          <p:cNvPicPr preferRelativeResize="0"/>
          <p:nvPr/>
        </p:nvPicPr>
        <p:blipFill rotWithShape="1">
          <a:blip r:embed="rId7">
            <a:alphaModFix/>
          </a:blip>
          <a:srcRect b="0" l="0" r="0" t="0"/>
          <a:stretch/>
        </p:blipFill>
        <p:spPr>
          <a:xfrm>
            <a:off x="2228410" y="4056683"/>
            <a:ext cx="5100692" cy="1445615"/>
          </a:xfrm>
          <a:prstGeom prst="rect">
            <a:avLst/>
          </a:prstGeom>
          <a:noFill/>
          <a:ln>
            <a:noFill/>
          </a:ln>
        </p:spPr>
      </p:pic>
      <p:pic>
        <p:nvPicPr>
          <p:cNvPr id="446" name="Google Shape;446;g12abfe0b891_0_0"/>
          <p:cNvPicPr preferRelativeResize="0"/>
          <p:nvPr/>
        </p:nvPicPr>
        <p:blipFill rotWithShape="1">
          <a:blip r:embed="rId8">
            <a:alphaModFix/>
          </a:blip>
          <a:srcRect b="0" l="0" r="0" t="0"/>
          <a:stretch/>
        </p:blipFill>
        <p:spPr>
          <a:xfrm>
            <a:off x="1863158" y="6637682"/>
            <a:ext cx="6671723" cy="3325546"/>
          </a:xfrm>
          <a:prstGeom prst="rect">
            <a:avLst/>
          </a:prstGeom>
          <a:noFill/>
          <a:ln>
            <a:noFill/>
          </a:ln>
        </p:spPr>
      </p:pic>
      <p:pic>
        <p:nvPicPr>
          <p:cNvPr id="447" name="Google Shape;447;g12abfe0b891_0_0"/>
          <p:cNvPicPr preferRelativeResize="0"/>
          <p:nvPr/>
        </p:nvPicPr>
        <p:blipFill rotWithShape="1">
          <a:blip r:embed="rId9">
            <a:alphaModFix/>
          </a:blip>
          <a:srcRect b="0" l="0" r="0" t="0"/>
          <a:stretch/>
        </p:blipFill>
        <p:spPr>
          <a:xfrm>
            <a:off x="2390320" y="7807688"/>
            <a:ext cx="5467570" cy="2077870"/>
          </a:xfrm>
          <a:prstGeom prst="rect">
            <a:avLst/>
          </a:prstGeom>
          <a:noFill/>
          <a:ln>
            <a:noFill/>
          </a:ln>
        </p:spPr>
      </p:pic>
      <p:pic>
        <p:nvPicPr>
          <p:cNvPr id="448" name="Google Shape;448;g12abfe0b891_0_0"/>
          <p:cNvPicPr preferRelativeResize="0"/>
          <p:nvPr/>
        </p:nvPicPr>
        <p:blipFill rotWithShape="1">
          <a:blip r:embed="rId10">
            <a:alphaModFix/>
          </a:blip>
          <a:srcRect b="0" l="0" r="0" t="0"/>
          <a:stretch/>
        </p:blipFill>
        <p:spPr>
          <a:xfrm>
            <a:off x="9797759" y="2505504"/>
            <a:ext cx="6663312" cy="3325546"/>
          </a:xfrm>
          <a:prstGeom prst="rect">
            <a:avLst/>
          </a:prstGeom>
          <a:noFill/>
          <a:ln>
            <a:noFill/>
          </a:ln>
        </p:spPr>
      </p:pic>
      <p:pic>
        <p:nvPicPr>
          <p:cNvPr id="449" name="Google Shape;449;g12abfe0b891_0_0"/>
          <p:cNvPicPr preferRelativeResize="0"/>
          <p:nvPr/>
        </p:nvPicPr>
        <p:blipFill rotWithShape="1">
          <a:blip r:embed="rId11">
            <a:alphaModFix/>
          </a:blip>
          <a:srcRect b="0" l="0" r="0" t="0"/>
          <a:stretch/>
        </p:blipFill>
        <p:spPr>
          <a:xfrm>
            <a:off x="10036499" y="3987730"/>
            <a:ext cx="5845826" cy="784974"/>
          </a:xfrm>
          <a:prstGeom prst="rect">
            <a:avLst/>
          </a:prstGeom>
          <a:noFill/>
          <a:ln>
            <a:noFill/>
          </a:ln>
        </p:spPr>
      </p:pic>
      <p:pic>
        <p:nvPicPr>
          <p:cNvPr id="450" name="Google Shape;450;g12abfe0b891_0_0"/>
          <p:cNvPicPr preferRelativeResize="0"/>
          <p:nvPr/>
        </p:nvPicPr>
        <p:blipFill rotWithShape="1">
          <a:blip r:embed="rId12">
            <a:alphaModFix/>
          </a:blip>
          <a:srcRect b="0" l="0" r="0" t="0"/>
          <a:stretch/>
        </p:blipFill>
        <p:spPr>
          <a:xfrm>
            <a:off x="9558622" y="6581087"/>
            <a:ext cx="6891064" cy="3439213"/>
          </a:xfrm>
          <a:prstGeom prst="rect">
            <a:avLst/>
          </a:prstGeom>
          <a:noFill/>
          <a:ln>
            <a:noFill/>
          </a:ln>
        </p:spPr>
      </p:pic>
      <p:pic>
        <p:nvPicPr>
          <p:cNvPr id="451" name="Google Shape;451;g12abfe0b891_0_0"/>
          <p:cNvPicPr preferRelativeResize="0"/>
          <p:nvPr/>
        </p:nvPicPr>
        <p:blipFill rotWithShape="1">
          <a:blip r:embed="rId13">
            <a:alphaModFix/>
          </a:blip>
          <a:srcRect b="0" l="0" r="0" t="0"/>
          <a:stretch/>
        </p:blipFill>
        <p:spPr>
          <a:xfrm>
            <a:off x="10514749" y="8170192"/>
            <a:ext cx="5503724" cy="1108197"/>
          </a:xfrm>
          <a:prstGeom prst="rect">
            <a:avLst/>
          </a:prstGeom>
          <a:noFill/>
          <a:ln>
            <a:noFill/>
          </a:ln>
        </p:spPr>
      </p:pic>
      <p:pic>
        <p:nvPicPr>
          <p:cNvPr id="452" name="Google Shape;452;g12abfe0b891_0_0"/>
          <p:cNvPicPr preferRelativeResize="0"/>
          <p:nvPr/>
        </p:nvPicPr>
        <p:blipFill rotWithShape="1">
          <a:blip r:embed="rId14">
            <a:alphaModFix/>
          </a:blip>
          <a:srcRect b="0" l="0" r="0" t="0"/>
          <a:stretch/>
        </p:blipFill>
        <p:spPr>
          <a:xfrm rot="-2700000">
            <a:off x="7421705" y="4693744"/>
            <a:ext cx="3587554" cy="3585377"/>
          </a:xfrm>
          <a:prstGeom prst="rect">
            <a:avLst/>
          </a:prstGeom>
          <a:noFill/>
          <a:ln>
            <a:noFill/>
          </a:ln>
        </p:spPr>
      </p:pic>
      <p:pic>
        <p:nvPicPr>
          <p:cNvPr id="453" name="Google Shape;453;g12abfe0b891_0_0"/>
          <p:cNvPicPr preferRelativeResize="0"/>
          <p:nvPr/>
        </p:nvPicPr>
        <p:blipFill rotWithShape="1">
          <a:blip r:embed="rId15">
            <a:alphaModFix/>
          </a:blip>
          <a:srcRect b="0" l="0" r="0" t="0"/>
          <a:stretch/>
        </p:blipFill>
        <p:spPr>
          <a:xfrm>
            <a:off x="7397498" y="5758615"/>
            <a:ext cx="3641339" cy="1426999"/>
          </a:xfrm>
          <a:prstGeom prst="rect">
            <a:avLst/>
          </a:prstGeom>
          <a:noFill/>
          <a:ln>
            <a:noFill/>
          </a:ln>
        </p:spPr>
      </p:pic>
      <p:sp>
        <p:nvSpPr>
          <p:cNvPr id="454" name="Google Shape;454;g12abfe0b891_0_0"/>
          <p:cNvSpPr txBox="1"/>
          <p:nvPr/>
        </p:nvSpPr>
        <p:spPr>
          <a:xfrm>
            <a:off x="1798515" y="1846245"/>
            <a:ext cx="2730900" cy="565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투자전략팀</a:t>
            </a:r>
            <a:endParaRPr b="0" i="0" sz="4000" u="none" cap="none" strike="noStrike">
              <a:solidFill>
                <a:schemeClr val="dk1"/>
              </a:solidFill>
              <a:latin typeface="Arial"/>
              <a:ea typeface="Arial"/>
              <a:cs typeface="Arial"/>
              <a:sym typeface="Arial"/>
            </a:endParaRPr>
          </a:p>
        </p:txBody>
      </p:sp>
      <p:sp>
        <p:nvSpPr>
          <p:cNvPr id="455" name="Google Shape;455;g12abfe0b891_0_0"/>
          <p:cNvSpPr txBox="1"/>
          <p:nvPr/>
        </p:nvSpPr>
        <p:spPr>
          <a:xfrm>
            <a:off x="15022465" y="1837735"/>
            <a:ext cx="1741500" cy="565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주식팀</a:t>
            </a:r>
            <a:endParaRPr b="0" i="0" sz="4000" u="none" cap="none" strike="noStrike">
              <a:solidFill>
                <a:schemeClr val="dk1"/>
              </a:solidFill>
              <a:latin typeface="Arial"/>
              <a:ea typeface="Arial"/>
              <a:cs typeface="Arial"/>
              <a:sym typeface="Arial"/>
            </a:endParaRPr>
          </a:p>
        </p:txBody>
      </p:sp>
      <p:sp>
        <p:nvSpPr>
          <p:cNvPr id="456" name="Google Shape;456;g12abfe0b891_0_0"/>
          <p:cNvSpPr txBox="1"/>
          <p:nvPr/>
        </p:nvSpPr>
        <p:spPr>
          <a:xfrm>
            <a:off x="2228410" y="2852121"/>
            <a:ext cx="6001200" cy="565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거시경제 지표(경기)</a:t>
            </a:r>
            <a:endParaRPr b="0" i="0" sz="4000" u="none" cap="none" strike="noStrike">
              <a:solidFill>
                <a:schemeClr val="dk1"/>
              </a:solidFill>
              <a:latin typeface="Arial"/>
              <a:ea typeface="Arial"/>
              <a:cs typeface="Arial"/>
              <a:sym typeface="Arial"/>
            </a:endParaRPr>
          </a:p>
        </p:txBody>
      </p:sp>
      <p:sp>
        <p:nvSpPr>
          <p:cNvPr id="457" name="Google Shape;457;g12abfe0b891_0_0"/>
          <p:cNvSpPr txBox="1"/>
          <p:nvPr/>
        </p:nvSpPr>
        <p:spPr>
          <a:xfrm>
            <a:off x="2228410" y="6975952"/>
            <a:ext cx="6001200" cy="565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시장 지표 (투자 자산)</a:t>
            </a:r>
            <a:endParaRPr b="0" i="0" sz="4000" u="none" cap="none" strike="noStrike">
              <a:solidFill>
                <a:schemeClr val="dk1"/>
              </a:solidFill>
              <a:latin typeface="Arial"/>
              <a:ea typeface="Arial"/>
              <a:cs typeface="Arial"/>
              <a:sym typeface="Arial"/>
            </a:endParaRPr>
          </a:p>
        </p:txBody>
      </p:sp>
      <p:sp>
        <p:nvSpPr>
          <p:cNvPr id="458" name="Google Shape;458;g12abfe0b891_0_0"/>
          <p:cNvSpPr txBox="1"/>
          <p:nvPr/>
        </p:nvSpPr>
        <p:spPr>
          <a:xfrm>
            <a:off x="9870248" y="2857500"/>
            <a:ext cx="6001200" cy="565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기업 재무제표</a:t>
            </a:r>
            <a:endParaRPr b="0" i="0" sz="4000" u="none" cap="none" strike="noStrike">
              <a:solidFill>
                <a:schemeClr val="dk1"/>
              </a:solidFill>
              <a:latin typeface="Arial"/>
              <a:ea typeface="Arial"/>
              <a:cs typeface="Arial"/>
              <a:sym typeface="Arial"/>
            </a:endParaRPr>
          </a:p>
        </p:txBody>
      </p:sp>
      <p:sp>
        <p:nvSpPr>
          <p:cNvPr id="459" name="Google Shape;459;g12abfe0b891_0_0"/>
          <p:cNvSpPr txBox="1"/>
          <p:nvPr/>
        </p:nvSpPr>
        <p:spPr>
          <a:xfrm>
            <a:off x="9881134" y="6952117"/>
            <a:ext cx="6001200" cy="565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기업 주가 데이터</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463" name="Shape 463"/>
        <p:cNvGrpSpPr/>
        <p:nvPr/>
      </p:nvGrpSpPr>
      <p:grpSpPr>
        <a:xfrm>
          <a:off x="0" y="0"/>
          <a:ext cx="0" cy="0"/>
          <a:chOff x="0" y="0"/>
          <a:chExt cx="0" cy="0"/>
        </a:xfrm>
      </p:grpSpPr>
      <p:pic>
        <p:nvPicPr>
          <p:cNvPr id="464" name="Google Shape;464;p12"/>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465" name="Google Shape;465;p12"/>
          <p:cNvGrpSpPr/>
          <p:nvPr/>
        </p:nvGrpSpPr>
        <p:grpSpPr>
          <a:xfrm>
            <a:off x="16526181" y="641870"/>
            <a:ext cx="1644329" cy="862290"/>
            <a:chOff x="16526181" y="641870"/>
            <a:chExt cx="1644329" cy="862290"/>
          </a:xfrm>
        </p:grpSpPr>
        <p:grpSp>
          <p:nvGrpSpPr>
            <p:cNvPr id="466" name="Google Shape;466;p12"/>
            <p:cNvGrpSpPr/>
            <p:nvPr/>
          </p:nvGrpSpPr>
          <p:grpSpPr>
            <a:xfrm>
              <a:off x="16526181" y="641870"/>
              <a:ext cx="760643" cy="760643"/>
              <a:chOff x="16526181" y="641870"/>
              <a:chExt cx="760643" cy="760643"/>
            </a:xfrm>
          </p:grpSpPr>
          <p:pic>
            <p:nvPicPr>
              <p:cNvPr id="467" name="Google Shape;467;p12"/>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468" name="Google Shape;468;p12"/>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469" name="Google Shape;469;p12"/>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470" name="Google Shape;470;p12"/>
          <p:cNvSpPr txBox="1"/>
          <p:nvPr/>
        </p:nvSpPr>
        <p:spPr>
          <a:xfrm>
            <a:off x="662130" y="625614"/>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개인 투자자 투자 성향 분석 - 투자 성향 군집</a:t>
            </a:r>
            <a:endParaRPr b="0" i="0" sz="1400" u="none" cap="none" strike="noStrike">
              <a:solidFill>
                <a:srgbClr val="000000"/>
              </a:solidFill>
              <a:latin typeface="Arial"/>
              <a:ea typeface="Arial"/>
              <a:cs typeface="Arial"/>
              <a:sym typeface="Arial"/>
            </a:endParaRPr>
          </a:p>
        </p:txBody>
      </p:sp>
      <p:sp>
        <p:nvSpPr>
          <p:cNvPr id="471" name="Google Shape;471;p12"/>
          <p:cNvSpPr txBox="1"/>
          <p:nvPr/>
        </p:nvSpPr>
        <p:spPr>
          <a:xfrm>
            <a:off x="10078747" y="7659984"/>
            <a:ext cx="4953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투자자 데이터 생성</a:t>
            </a:r>
            <a:endParaRPr b="0" i="0" sz="2400" u="none" cap="none" strike="noStrike">
              <a:solidFill>
                <a:schemeClr val="dk1"/>
              </a:solidFill>
              <a:latin typeface="Arial"/>
              <a:ea typeface="Arial"/>
              <a:cs typeface="Arial"/>
              <a:sym typeface="Arial"/>
            </a:endParaRPr>
          </a:p>
        </p:txBody>
      </p:sp>
      <p:sp>
        <p:nvSpPr>
          <p:cNvPr id="472" name="Google Shape;472;p12"/>
          <p:cNvSpPr/>
          <p:nvPr/>
        </p:nvSpPr>
        <p:spPr>
          <a:xfrm>
            <a:off x="1749702" y="3543136"/>
            <a:ext cx="5399087"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3" name="Google Shape;473;p12"/>
          <p:cNvSpPr/>
          <p:nvPr/>
        </p:nvSpPr>
        <p:spPr>
          <a:xfrm>
            <a:off x="1010630" y="6300014"/>
            <a:ext cx="5790883" cy="48641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4" name="Google Shape;474;p12"/>
          <p:cNvSpPr txBox="1"/>
          <p:nvPr/>
        </p:nvSpPr>
        <p:spPr>
          <a:xfrm>
            <a:off x="934747" y="7659984"/>
            <a:ext cx="65532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Self-reporting 통계자료 기반 난수생성</a:t>
            </a:r>
            <a:endParaRPr b="0" i="0" sz="2400" u="none" cap="none" strike="noStrike">
              <a:solidFill>
                <a:schemeClr val="dk1"/>
              </a:solidFill>
              <a:latin typeface="Arial"/>
              <a:ea typeface="Arial"/>
              <a:cs typeface="Arial"/>
              <a:sym typeface="Arial"/>
            </a:endParaRPr>
          </a:p>
        </p:txBody>
      </p:sp>
      <p:pic>
        <p:nvPicPr>
          <p:cNvPr id="475" name="Google Shape;475;p12"/>
          <p:cNvPicPr preferRelativeResize="0"/>
          <p:nvPr/>
        </p:nvPicPr>
        <p:blipFill rotWithShape="1">
          <a:blip r:embed="rId6">
            <a:alphaModFix/>
          </a:blip>
          <a:srcRect b="0" l="0" r="0" t="0"/>
          <a:stretch/>
        </p:blipFill>
        <p:spPr>
          <a:xfrm>
            <a:off x="1010946" y="2662503"/>
            <a:ext cx="6937819" cy="2480997"/>
          </a:xfrm>
          <a:prstGeom prst="rect">
            <a:avLst/>
          </a:prstGeom>
          <a:noFill/>
          <a:ln>
            <a:noFill/>
          </a:ln>
        </p:spPr>
      </p:pic>
      <p:pic>
        <p:nvPicPr>
          <p:cNvPr id="476" name="Google Shape;476;p12"/>
          <p:cNvPicPr preferRelativeResize="0"/>
          <p:nvPr/>
        </p:nvPicPr>
        <p:blipFill rotWithShape="1">
          <a:blip r:embed="rId7">
            <a:alphaModFix/>
          </a:blip>
          <a:srcRect b="0" l="0" r="0" t="0"/>
          <a:stretch/>
        </p:blipFill>
        <p:spPr>
          <a:xfrm>
            <a:off x="1205189" y="2867634"/>
            <a:ext cx="4408595" cy="1078159"/>
          </a:xfrm>
          <a:prstGeom prst="rect">
            <a:avLst/>
          </a:prstGeom>
          <a:noFill/>
          <a:ln>
            <a:noFill/>
          </a:ln>
        </p:spPr>
      </p:pic>
      <p:pic>
        <p:nvPicPr>
          <p:cNvPr id="477" name="Google Shape;477;p12"/>
          <p:cNvPicPr preferRelativeResize="0"/>
          <p:nvPr/>
        </p:nvPicPr>
        <p:blipFill rotWithShape="1">
          <a:blip r:embed="rId8">
            <a:alphaModFix/>
          </a:blip>
          <a:srcRect b="0" l="0" r="0" t="0"/>
          <a:stretch/>
        </p:blipFill>
        <p:spPr>
          <a:xfrm rot="5400000">
            <a:off x="8044005" y="7138647"/>
            <a:ext cx="426944" cy="1539059"/>
          </a:xfrm>
          <a:prstGeom prst="rect">
            <a:avLst/>
          </a:prstGeom>
          <a:noFill/>
          <a:ln>
            <a:noFill/>
          </a:ln>
        </p:spPr>
      </p:pic>
      <p:pic>
        <p:nvPicPr>
          <p:cNvPr id="478" name="Google Shape;478;p12"/>
          <p:cNvPicPr preferRelativeResize="0"/>
          <p:nvPr/>
        </p:nvPicPr>
        <p:blipFill rotWithShape="1">
          <a:blip r:embed="rId9">
            <a:alphaModFix/>
          </a:blip>
          <a:srcRect b="0" l="0" r="0" t="0"/>
          <a:stretch/>
        </p:blipFill>
        <p:spPr>
          <a:xfrm>
            <a:off x="9143895" y="2969218"/>
            <a:ext cx="7375029" cy="3031531"/>
          </a:xfrm>
          <a:prstGeom prst="rect">
            <a:avLst/>
          </a:prstGeom>
          <a:noFill/>
          <a:ln>
            <a:noFill/>
          </a:ln>
          <a:effectLst>
            <a:outerShdw blurRad="50800" rotWithShape="0" algn="tl" dir="2700000" dist="38100">
              <a:srgbClr val="000000">
                <a:alpha val="40000"/>
              </a:srgbClr>
            </a:outerShdw>
          </a:effectLst>
        </p:spPr>
      </p:pic>
      <p:grpSp>
        <p:nvGrpSpPr>
          <p:cNvPr id="479" name="Google Shape;479;p12"/>
          <p:cNvGrpSpPr/>
          <p:nvPr/>
        </p:nvGrpSpPr>
        <p:grpSpPr>
          <a:xfrm>
            <a:off x="15538539" y="5818964"/>
            <a:ext cx="1975283" cy="1448513"/>
            <a:chOff x="10724718" y="1916615"/>
            <a:chExt cx="1975283" cy="1448513"/>
          </a:xfrm>
        </p:grpSpPr>
        <p:pic>
          <p:nvPicPr>
            <p:cNvPr id="480" name="Google Shape;480;p12"/>
            <p:cNvPicPr preferRelativeResize="0"/>
            <p:nvPr/>
          </p:nvPicPr>
          <p:blipFill rotWithShape="1">
            <a:blip r:embed="rId10">
              <a:alphaModFix/>
            </a:blip>
            <a:srcRect b="0" l="0" r="0" t="0"/>
            <a:stretch/>
          </p:blipFill>
          <p:spPr>
            <a:xfrm>
              <a:off x="10724719" y="2793336"/>
              <a:ext cx="1975282" cy="571792"/>
            </a:xfrm>
            <a:prstGeom prst="rect">
              <a:avLst/>
            </a:prstGeom>
            <a:noFill/>
            <a:ln>
              <a:noFill/>
            </a:ln>
          </p:spPr>
        </p:pic>
        <p:pic>
          <p:nvPicPr>
            <p:cNvPr id="481" name="Google Shape;481;p12"/>
            <p:cNvPicPr preferRelativeResize="0"/>
            <p:nvPr/>
          </p:nvPicPr>
          <p:blipFill rotWithShape="1">
            <a:blip r:embed="rId11">
              <a:alphaModFix/>
            </a:blip>
            <a:srcRect b="0" l="0" r="0" t="0"/>
            <a:stretch/>
          </p:blipFill>
          <p:spPr>
            <a:xfrm>
              <a:off x="10724718" y="1916615"/>
              <a:ext cx="1975282" cy="810906"/>
            </a:xfrm>
            <a:prstGeom prst="rect">
              <a:avLst/>
            </a:prstGeom>
            <a:noFill/>
            <a:ln>
              <a:noFill/>
            </a:ln>
          </p:spPr>
        </p:pic>
      </p:grpSp>
      <p:sp>
        <p:nvSpPr>
          <p:cNvPr id="482" name="Google Shape;482;p12"/>
          <p:cNvSpPr txBox="1"/>
          <p:nvPr/>
        </p:nvSpPr>
        <p:spPr>
          <a:xfrm>
            <a:off x="1205189" y="3753490"/>
            <a:ext cx="674357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투자 위험수용성향 척도의 활용성에 관한 연구</a:t>
            </a:r>
            <a:endParaRPr b="1" i="0" sz="18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 - Grable &amp; Lytton의 시나리오형 문항과 단일문항 측정방법의 비교</a:t>
            </a:r>
            <a:endParaRPr b="1" i="0" sz="18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설문 문항 및 통계 자료 활용</a:t>
            </a:r>
            <a:endParaRPr b="0" i="0" sz="1800" u="none" cap="none" strike="noStrike">
              <a:solidFill>
                <a:srgbClr val="333333"/>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486" name="Shape 486"/>
        <p:cNvGrpSpPr/>
        <p:nvPr/>
      </p:nvGrpSpPr>
      <p:grpSpPr>
        <a:xfrm>
          <a:off x="0" y="0"/>
          <a:ext cx="0" cy="0"/>
          <a:chOff x="0" y="0"/>
          <a:chExt cx="0" cy="0"/>
        </a:xfrm>
      </p:grpSpPr>
      <p:pic>
        <p:nvPicPr>
          <p:cNvPr id="487" name="Google Shape;487;p13"/>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488" name="Google Shape;488;p13"/>
          <p:cNvGrpSpPr/>
          <p:nvPr/>
        </p:nvGrpSpPr>
        <p:grpSpPr>
          <a:xfrm>
            <a:off x="16526181" y="641870"/>
            <a:ext cx="1644329" cy="862290"/>
            <a:chOff x="16526181" y="641870"/>
            <a:chExt cx="1644329" cy="862290"/>
          </a:xfrm>
        </p:grpSpPr>
        <p:grpSp>
          <p:nvGrpSpPr>
            <p:cNvPr id="489" name="Google Shape;489;p13"/>
            <p:cNvGrpSpPr/>
            <p:nvPr/>
          </p:nvGrpSpPr>
          <p:grpSpPr>
            <a:xfrm>
              <a:off x="16526181" y="641870"/>
              <a:ext cx="760643" cy="760643"/>
              <a:chOff x="16526181" y="641870"/>
              <a:chExt cx="760643" cy="760643"/>
            </a:xfrm>
          </p:grpSpPr>
          <p:pic>
            <p:nvPicPr>
              <p:cNvPr id="490" name="Google Shape;490;p13"/>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491" name="Google Shape;491;p13"/>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492" name="Google Shape;492;p13"/>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493" name="Google Shape;493;p13"/>
          <p:cNvSpPr txBox="1"/>
          <p:nvPr/>
        </p:nvSpPr>
        <p:spPr>
          <a:xfrm>
            <a:off x="662130" y="625614"/>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개인 투자자 투자 성향 분석 - 투자 성향 군집</a:t>
            </a:r>
            <a:endParaRPr b="0" i="0" sz="1400" u="none" cap="none" strike="noStrike">
              <a:solidFill>
                <a:srgbClr val="000000"/>
              </a:solidFill>
              <a:latin typeface="Arial"/>
              <a:ea typeface="Arial"/>
              <a:cs typeface="Arial"/>
              <a:sym typeface="Arial"/>
            </a:endParaRPr>
          </a:p>
        </p:txBody>
      </p:sp>
      <p:sp>
        <p:nvSpPr>
          <p:cNvPr id="494" name="Google Shape;494;p13"/>
          <p:cNvSpPr txBox="1"/>
          <p:nvPr/>
        </p:nvSpPr>
        <p:spPr>
          <a:xfrm>
            <a:off x="6934200" y="6069330"/>
            <a:ext cx="2057400" cy="4457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KMeans</a:t>
            </a:r>
            <a:endParaRPr b="0" i="0" sz="1400" u="none" cap="none" strike="noStrike">
              <a:solidFill>
                <a:srgbClr val="000000"/>
              </a:solidFill>
              <a:latin typeface="Arial"/>
              <a:ea typeface="Arial"/>
              <a:cs typeface="Arial"/>
              <a:sym typeface="Arial"/>
            </a:endParaRPr>
          </a:p>
        </p:txBody>
      </p:sp>
      <p:sp>
        <p:nvSpPr>
          <p:cNvPr id="495" name="Google Shape;495;p13"/>
          <p:cNvSpPr txBox="1"/>
          <p:nvPr/>
        </p:nvSpPr>
        <p:spPr>
          <a:xfrm>
            <a:off x="1142999" y="6069330"/>
            <a:ext cx="2057400" cy="4533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Birch</a:t>
            </a:r>
            <a:endParaRPr b="0" i="0" sz="1400" u="none" cap="none" strike="noStrike">
              <a:solidFill>
                <a:srgbClr val="000000"/>
              </a:solidFill>
              <a:latin typeface="Arial"/>
              <a:ea typeface="Arial"/>
              <a:cs typeface="Arial"/>
              <a:sym typeface="Arial"/>
            </a:endParaRPr>
          </a:p>
        </p:txBody>
      </p:sp>
      <p:sp>
        <p:nvSpPr>
          <p:cNvPr id="496" name="Google Shape;496;p13"/>
          <p:cNvSpPr txBox="1"/>
          <p:nvPr/>
        </p:nvSpPr>
        <p:spPr>
          <a:xfrm>
            <a:off x="12649200" y="6069330"/>
            <a:ext cx="4114801" cy="4533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MiniBatchKMeans</a:t>
            </a:r>
            <a:endParaRPr b="0" i="0" sz="1400" u="none" cap="none" strike="noStrike">
              <a:solidFill>
                <a:srgbClr val="000000"/>
              </a:solidFill>
              <a:latin typeface="Arial"/>
              <a:ea typeface="Arial"/>
              <a:cs typeface="Arial"/>
              <a:sym typeface="Arial"/>
            </a:endParaRPr>
          </a:p>
        </p:txBody>
      </p:sp>
      <p:pic>
        <p:nvPicPr>
          <p:cNvPr id="497" name="Google Shape;497;p13"/>
          <p:cNvPicPr preferRelativeResize="0"/>
          <p:nvPr/>
        </p:nvPicPr>
        <p:blipFill rotWithShape="1">
          <a:blip r:embed="rId6">
            <a:alphaModFix/>
          </a:blip>
          <a:srcRect b="0" l="0" r="0" t="0"/>
          <a:stretch/>
        </p:blipFill>
        <p:spPr>
          <a:xfrm>
            <a:off x="5455342" y="2071188"/>
            <a:ext cx="7375029" cy="3031531"/>
          </a:xfrm>
          <a:prstGeom prst="rect">
            <a:avLst/>
          </a:prstGeom>
          <a:noFill/>
          <a:ln>
            <a:noFill/>
          </a:ln>
          <a:effectLst>
            <a:outerShdw blurRad="50800" rotWithShape="0" algn="tl" dir="2700000" dist="38100">
              <a:srgbClr val="000000">
                <a:alpha val="40000"/>
              </a:srgbClr>
            </a:outerShdw>
          </a:effectLst>
        </p:spPr>
      </p:pic>
      <p:pic>
        <p:nvPicPr>
          <p:cNvPr id="498" name="Google Shape;498;p13"/>
          <p:cNvPicPr preferRelativeResize="0"/>
          <p:nvPr/>
        </p:nvPicPr>
        <p:blipFill rotWithShape="1">
          <a:blip r:embed="rId7">
            <a:alphaModFix/>
          </a:blip>
          <a:srcRect b="0" l="0" r="0" t="0"/>
          <a:stretch/>
        </p:blipFill>
        <p:spPr>
          <a:xfrm>
            <a:off x="856922" y="6537007"/>
            <a:ext cx="4686954" cy="3200847"/>
          </a:xfrm>
          <a:prstGeom prst="rect">
            <a:avLst/>
          </a:prstGeom>
          <a:noFill/>
          <a:ln>
            <a:noFill/>
          </a:ln>
          <a:effectLst>
            <a:outerShdw blurRad="50800" rotWithShape="0" algn="tl" dir="2700000" dist="38100">
              <a:srgbClr val="000000">
                <a:alpha val="40000"/>
              </a:srgbClr>
            </a:outerShdw>
          </a:effectLst>
        </p:spPr>
      </p:pic>
      <p:pic>
        <p:nvPicPr>
          <p:cNvPr id="499" name="Google Shape;499;p13"/>
          <p:cNvPicPr preferRelativeResize="0"/>
          <p:nvPr/>
        </p:nvPicPr>
        <p:blipFill rotWithShape="1">
          <a:blip r:embed="rId8">
            <a:alphaModFix/>
          </a:blip>
          <a:srcRect b="0" l="0" r="0" t="0"/>
          <a:stretch/>
        </p:blipFill>
        <p:spPr>
          <a:xfrm>
            <a:off x="12280663" y="6537007"/>
            <a:ext cx="4610743" cy="3134162"/>
          </a:xfrm>
          <a:prstGeom prst="rect">
            <a:avLst/>
          </a:prstGeom>
          <a:noFill/>
          <a:ln>
            <a:noFill/>
          </a:ln>
          <a:effectLst>
            <a:outerShdw blurRad="50800" rotWithShape="0" algn="tl" dir="2700000" dist="38100">
              <a:srgbClr val="000000">
                <a:alpha val="40000"/>
              </a:srgbClr>
            </a:outerShdw>
          </a:effectLst>
        </p:spPr>
      </p:pic>
      <p:pic>
        <p:nvPicPr>
          <p:cNvPr id="500" name="Google Shape;500;p13"/>
          <p:cNvPicPr preferRelativeResize="0"/>
          <p:nvPr/>
        </p:nvPicPr>
        <p:blipFill rotWithShape="1">
          <a:blip r:embed="rId9">
            <a:alphaModFix/>
          </a:blip>
          <a:srcRect b="0" l="0" r="0" t="0"/>
          <a:stretch/>
        </p:blipFill>
        <p:spPr>
          <a:xfrm>
            <a:off x="6521161" y="6537007"/>
            <a:ext cx="4782217" cy="3181794"/>
          </a:xfrm>
          <a:prstGeom prst="rect">
            <a:avLst/>
          </a:prstGeom>
          <a:noFill/>
          <a:ln>
            <a:noFill/>
          </a:ln>
          <a:effectLst>
            <a:outerShdw blurRad="50800" rotWithShape="0" algn="tl" dir="2700000" dist="38100">
              <a:srgbClr val="000000">
                <a:alpha val="40000"/>
              </a:srgbClr>
            </a:outerShdw>
          </a:effectLst>
        </p:spPr>
      </p:pic>
      <p:sp>
        <p:nvSpPr>
          <p:cNvPr id="501" name="Google Shape;501;p13"/>
          <p:cNvSpPr/>
          <p:nvPr/>
        </p:nvSpPr>
        <p:spPr>
          <a:xfrm>
            <a:off x="6248400" y="6069330"/>
            <a:ext cx="5638800" cy="3874770"/>
          </a:xfrm>
          <a:prstGeom prst="rect">
            <a:avLst/>
          </a:prstGeom>
          <a:noFill/>
          <a:ln cap="flat" cmpd="sng" w="698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05" name="Shape 505"/>
        <p:cNvGrpSpPr/>
        <p:nvPr/>
      </p:nvGrpSpPr>
      <p:grpSpPr>
        <a:xfrm>
          <a:off x="0" y="0"/>
          <a:ext cx="0" cy="0"/>
          <a:chOff x="0" y="0"/>
          <a:chExt cx="0" cy="0"/>
        </a:xfrm>
      </p:grpSpPr>
      <p:pic>
        <p:nvPicPr>
          <p:cNvPr id="506" name="Google Shape;506;p14"/>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507" name="Google Shape;507;p14"/>
          <p:cNvGrpSpPr/>
          <p:nvPr/>
        </p:nvGrpSpPr>
        <p:grpSpPr>
          <a:xfrm>
            <a:off x="16526181" y="641870"/>
            <a:ext cx="1644329" cy="862290"/>
            <a:chOff x="16526181" y="641870"/>
            <a:chExt cx="1644329" cy="862290"/>
          </a:xfrm>
        </p:grpSpPr>
        <p:grpSp>
          <p:nvGrpSpPr>
            <p:cNvPr id="508" name="Google Shape;508;p14"/>
            <p:cNvGrpSpPr/>
            <p:nvPr/>
          </p:nvGrpSpPr>
          <p:grpSpPr>
            <a:xfrm>
              <a:off x="16526181" y="641870"/>
              <a:ext cx="760643" cy="760643"/>
              <a:chOff x="16526181" y="641870"/>
              <a:chExt cx="760643" cy="760643"/>
            </a:xfrm>
          </p:grpSpPr>
          <p:pic>
            <p:nvPicPr>
              <p:cNvPr id="509" name="Google Shape;509;p1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510" name="Google Shape;510;p1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511" name="Google Shape;511;p14"/>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512" name="Google Shape;512;p14"/>
          <p:cNvSpPr txBox="1"/>
          <p:nvPr/>
        </p:nvSpPr>
        <p:spPr>
          <a:xfrm>
            <a:off x="662130" y="625614"/>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개인 투자자 투자 성향 분석 - 투자 성향 군집</a:t>
            </a:r>
            <a:endParaRPr b="0" i="0" sz="1400" u="none" cap="none" strike="noStrike">
              <a:solidFill>
                <a:srgbClr val="000000"/>
              </a:solidFill>
              <a:latin typeface="Arial"/>
              <a:ea typeface="Arial"/>
              <a:cs typeface="Arial"/>
              <a:sym typeface="Arial"/>
            </a:endParaRPr>
          </a:p>
        </p:txBody>
      </p:sp>
      <p:graphicFrame>
        <p:nvGraphicFramePr>
          <p:cNvPr id="513" name="Google Shape;513;p14"/>
          <p:cNvGraphicFramePr/>
          <p:nvPr/>
        </p:nvGraphicFramePr>
        <p:xfrm>
          <a:off x="4876800" y="7429500"/>
          <a:ext cx="3000000" cy="3000000"/>
        </p:xfrm>
        <a:graphic>
          <a:graphicData uri="http://schemas.openxmlformats.org/drawingml/2006/table">
            <a:tbl>
              <a:tblPr>
                <a:noFill/>
                <a:tableStyleId>{47A05B9E-0E2D-412E-BCBE-42462F31F810}</a:tableStyleId>
              </a:tblPr>
              <a:tblGrid>
                <a:gridCol w="1706875"/>
                <a:gridCol w="1706875"/>
                <a:gridCol w="1706875"/>
                <a:gridCol w="1706875"/>
                <a:gridCol w="1706875"/>
              </a:tblGrid>
              <a:tr h="6858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Arial"/>
                          <a:ea typeface="Arial"/>
                          <a:cs typeface="Arial"/>
                          <a:sym typeface="Arial"/>
                        </a:rPr>
                        <a:t>2</a:t>
                      </a:r>
                      <a:endParaRPr sz="1400" u="none" cap="none" strike="noStrike"/>
                    </a:p>
                  </a:txBody>
                  <a:tcPr marT="45725" marB="45725" marR="91450" marL="91450" anchor="ctr">
                    <a:lnR cap="flat" cmpd="sng" w="12700">
                      <a:solidFill>
                        <a:schemeClr val="accent3"/>
                      </a:solidFill>
                      <a:prstDash val="solid"/>
                      <a:round/>
                      <a:headEnd len="sm" w="sm" type="none"/>
                      <a:tailEnd len="sm" w="sm" type="none"/>
                    </a:lnR>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Arial"/>
                          <a:ea typeface="Arial"/>
                          <a:cs typeface="Arial"/>
                          <a:sym typeface="Arial"/>
                        </a:rPr>
                        <a:t>4</a:t>
                      </a:r>
                      <a:endParaRPr sz="1400" u="none" cap="none" strike="noStrike"/>
                    </a:p>
                  </a:txBody>
                  <a:tcPr marT="45725" marB="45725" marR="91450" marL="91450"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Arial"/>
                          <a:ea typeface="Arial"/>
                          <a:cs typeface="Arial"/>
                          <a:sym typeface="Arial"/>
                        </a:rPr>
                        <a:t>1</a:t>
                      </a:r>
                      <a:endParaRPr sz="1400" u="none" cap="none" strike="noStrike"/>
                    </a:p>
                  </a:txBody>
                  <a:tcPr marT="45725" marB="45725" marR="91450" marL="91450"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Arial"/>
                          <a:ea typeface="Arial"/>
                          <a:cs typeface="Arial"/>
                          <a:sym typeface="Arial"/>
                        </a:rPr>
                        <a:t>3</a:t>
                      </a:r>
                      <a:endParaRPr sz="1400" u="none" cap="none" strike="noStrike"/>
                    </a:p>
                  </a:txBody>
                  <a:tcPr marT="45725" marB="45725" marR="91450" marL="91450"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Arial"/>
                          <a:ea typeface="Arial"/>
                          <a:cs typeface="Arial"/>
                          <a:sym typeface="Arial"/>
                        </a:rPr>
                        <a:t>0</a:t>
                      </a:r>
                      <a:endParaRPr sz="1400" u="none" cap="none" strike="noStrike"/>
                    </a:p>
                  </a:txBody>
                  <a:tcPr marT="45725" marB="45725" marR="91450" marL="91450" anchor="ctr">
                    <a:lnL cap="flat" cmpd="sng" w="12700">
                      <a:solidFill>
                        <a:schemeClr val="accent3"/>
                      </a:solidFill>
                      <a:prstDash val="solid"/>
                      <a:round/>
                      <a:headEnd len="sm" w="sm" type="none"/>
                      <a:tailEnd len="sm" w="sm" type="none"/>
                    </a:lnL>
                    <a:lnB cap="flat" cmpd="sng" w="12700">
                      <a:solidFill>
                        <a:schemeClr val="accent3"/>
                      </a:solidFill>
                      <a:prstDash val="solid"/>
                      <a:round/>
                      <a:headEnd len="sm" w="sm" type="none"/>
                      <a:tailEnd len="sm" w="sm" type="none"/>
                    </a:lnB>
                    <a:solidFill>
                      <a:schemeClr val="lt1"/>
                    </a:solidFill>
                  </a:tcPr>
                </a:tc>
              </a:tr>
              <a:tr h="685800">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Arial"/>
                          <a:ea typeface="Arial"/>
                          <a:cs typeface="Arial"/>
                          <a:sym typeface="Arial"/>
                        </a:rPr>
                        <a:t>안정형</a:t>
                      </a:r>
                      <a:endParaRPr sz="1400" u="none" cap="none" strike="noStrike"/>
                    </a:p>
                  </a:txBody>
                  <a:tcPr marT="45725" marB="45725" marR="91450" marL="91450" anchor="ctr">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Arial"/>
                          <a:ea typeface="Arial"/>
                          <a:cs typeface="Arial"/>
                          <a:sym typeface="Arial"/>
                        </a:rPr>
                        <a:t>안정추구형</a:t>
                      </a:r>
                      <a:endParaRPr sz="1400" u="none" cap="none" strike="noStrike"/>
                    </a:p>
                  </a:txBody>
                  <a:tcPr marT="45725" marB="45725" marR="91450" marL="91450"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Arial"/>
                          <a:ea typeface="Arial"/>
                          <a:cs typeface="Arial"/>
                          <a:sym typeface="Arial"/>
                        </a:rPr>
                        <a:t>위험중립형</a:t>
                      </a:r>
                      <a:endParaRPr sz="1400" u="none" cap="none" strike="noStrike"/>
                    </a:p>
                  </a:txBody>
                  <a:tcPr marT="45725" marB="45725" marR="91450" marL="91450"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Arial"/>
                          <a:ea typeface="Arial"/>
                          <a:cs typeface="Arial"/>
                          <a:sym typeface="Arial"/>
                        </a:rPr>
                        <a:t>적극투자형</a:t>
                      </a:r>
                      <a:endParaRPr sz="1400" u="none" cap="none" strike="noStrike"/>
                    </a:p>
                  </a:txBody>
                  <a:tcPr marT="45725" marB="45725" marR="91450" marL="91450"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Arial"/>
                          <a:ea typeface="Arial"/>
                          <a:cs typeface="Arial"/>
                          <a:sym typeface="Arial"/>
                        </a:rPr>
                        <a:t>공격투자형</a:t>
                      </a:r>
                      <a:endParaRPr b="1" sz="20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accent3"/>
                      </a:solidFill>
                      <a:prstDash val="solid"/>
                      <a:round/>
                      <a:headEnd len="sm" w="sm" type="none"/>
                      <a:tailEnd len="sm" w="sm" type="none"/>
                    </a:lnL>
                    <a:lnT cap="flat" cmpd="sng" w="12700">
                      <a:solidFill>
                        <a:schemeClr val="accent3"/>
                      </a:solidFill>
                      <a:prstDash val="solid"/>
                      <a:round/>
                      <a:headEnd len="sm" w="sm" type="none"/>
                      <a:tailEnd len="sm" w="sm" type="none"/>
                    </a:lnT>
                  </a:tcPr>
                </a:tc>
              </a:tr>
            </a:tbl>
          </a:graphicData>
        </a:graphic>
      </p:graphicFrame>
      <p:pic>
        <p:nvPicPr>
          <p:cNvPr id="514" name="Google Shape;514;p14"/>
          <p:cNvPicPr preferRelativeResize="0"/>
          <p:nvPr/>
        </p:nvPicPr>
        <p:blipFill rotWithShape="1">
          <a:blip r:embed="rId6">
            <a:alphaModFix/>
          </a:blip>
          <a:srcRect b="0" l="0" r="0" t="0"/>
          <a:stretch/>
        </p:blipFill>
        <p:spPr>
          <a:xfrm>
            <a:off x="5332781" y="2278447"/>
            <a:ext cx="7620151" cy="4134061"/>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18" name="Shape 518"/>
        <p:cNvGrpSpPr/>
        <p:nvPr/>
      </p:nvGrpSpPr>
      <p:grpSpPr>
        <a:xfrm>
          <a:off x="0" y="0"/>
          <a:ext cx="0" cy="0"/>
          <a:chOff x="0" y="0"/>
          <a:chExt cx="0" cy="0"/>
        </a:xfrm>
      </p:grpSpPr>
      <p:pic>
        <p:nvPicPr>
          <p:cNvPr id="519" name="Google Shape;519;p16"/>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520" name="Google Shape;520;p16"/>
          <p:cNvGrpSpPr/>
          <p:nvPr/>
        </p:nvGrpSpPr>
        <p:grpSpPr>
          <a:xfrm>
            <a:off x="16526181" y="641870"/>
            <a:ext cx="1644329" cy="862290"/>
            <a:chOff x="16526181" y="641870"/>
            <a:chExt cx="1644329" cy="862290"/>
          </a:xfrm>
        </p:grpSpPr>
        <p:grpSp>
          <p:nvGrpSpPr>
            <p:cNvPr id="521" name="Google Shape;521;p16"/>
            <p:cNvGrpSpPr/>
            <p:nvPr/>
          </p:nvGrpSpPr>
          <p:grpSpPr>
            <a:xfrm>
              <a:off x="16526181" y="641870"/>
              <a:ext cx="760643" cy="760643"/>
              <a:chOff x="16526181" y="641870"/>
              <a:chExt cx="760643" cy="760643"/>
            </a:xfrm>
          </p:grpSpPr>
          <p:pic>
            <p:nvPicPr>
              <p:cNvPr id="522" name="Google Shape;522;p16"/>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523" name="Google Shape;523;p16"/>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524" name="Google Shape;524;p16"/>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525" name="Google Shape;525;p16"/>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경기 시그널 분석 - 군집분석</a:t>
            </a:r>
            <a:endParaRPr b="0" i="0" sz="1400" u="none" cap="none" strike="noStrike">
              <a:solidFill>
                <a:srgbClr val="000000"/>
              </a:solidFill>
              <a:latin typeface="Arial"/>
              <a:ea typeface="Arial"/>
              <a:cs typeface="Arial"/>
              <a:sym typeface="Arial"/>
            </a:endParaRPr>
          </a:p>
        </p:txBody>
      </p:sp>
      <p:pic>
        <p:nvPicPr>
          <p:cNvPr id="526" name="Google Shape;526;p16"/>
          <p:cNvPicPr preferRelativeResize="0"/>
          <p:nvPr/>
        </p:nvPicPr>
        <p:blipFill rotWithShape="1">
          <a:blip r:embed="rId6">
            <a:alphaModFix/>
          </a:blip>
          <a:srcRect b="0" l="0" r="0" t="0"/>
          <a:stretch/>
        </p:blipFill>
        <p:spPr>
          <a:xfrm>
            <a:off x="673016" y="2933700"/>
            <a:ext cx="15340234" cy="5775147"/>
          </a:xfrm>
          <a:prstGeom prst="rect">
            <a:avLst/>
          </a:prstGeom>
          <a:noFill/>
          <a:ln>
            <a:noFill/>
          </a:ln>
        </p:spPr>
      </p:pic>
      <p:sp>
        <p:nvSpPr>
          <p:cNvPr id="527" name="Google Shape;527;p16"/>
          <p:cNvSpPr txBox="1"/>
          <p:nvPr/>
        </p:nvSpPr>
        <p:spPr>
          <a:xfrm>
            <a:off x="457200" y="1638300"/>
            <a:ext cx="160689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기준금리와 연관된 거시경제 지표들을 Feature로 군집분석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31" name="Shape 531"/>
        <p:cNvGrpSpPr/>
        <p:nvPr/>
      </p:nvGrpSpPr>
      <p:grpSpPr>
        <a:xfrm>
          <a:off x="0" y="0"/>
          <a:ext cx="0" cy="0"/>
          <a:chOff x="0" y="0"/>
          <a:chExt cx="0" cy="0"/>
        </a:xfrm>
      </p:grpSpPr>
      <p:pic>
        <p:nvPicPr>
          <p:cNvPr id="532" name="Google Shape;532;p17"/>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533" name="Google Shape;533;p17"/>
          <p:cNvGrpSpPr/>
          <p:nvPr/>
        </p:nvGrpSpPr>
        <p:grpSpPr>
          <a:xfrm>
            <a:off x="16526181" y="641870"/>
            <a:ext cx="1644329" cy="862290"/>
            <a:chOff x="16526181" y="641870"/>
            <a:chExt cx="1644329" cy="862290"/>
          </a:xfrm>
        </p:grpSpPr>
        <p:grpSp>
          <p:nvGrpSpPr>
            <p:cNvPr id="534" name="Google Shape;534;p17"/>
            <p:cNvGrpSpPr/>
            <p:nvPr/>
          </p:nvGrpSpPr>
          <p:grpSpPr>
            <a:xfrm>
              <a:off x="16526181" y="641870"/>
              <a:ext cx="760643" cy="760643"/>
              <a:chOff x="16526181" y="641870"/>
              <a:chExt cx="760643" cy="760643"/>
            </a:xfrm>
          </p:grpSpPr>
          <p:pic>
            <p:nvPicPr>
              <p:cNvPr id="535" name="Google Shape;535;p17"/>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536" name="Google Shape;536;p17"/>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537" name="Google Shape;537;p17"/>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538" name="Google Shape;538;p17"/>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경기 시그널 분석 - 군집분석</a:t>
            </a:r>
            <a:endParaRPr b="0" i="0" sz="1400" u="none" cap="none" strike="noStrike">
              <a:solidFill>
                <a:srgbClr val="000000"/>
              </a:solidFill>
              <a:latin typeface="Arial"/>
              <a:ea typeface="Arial"/>
              <a:cs typeface="Arial"/>
              <a:sym typeface="Arial"/>
            </a:endParaRPr>
          </a:p>
        </p:txBody>
      </p:sp>
      <p:pic>
        <p:nvPicPr>
          <p:cNvPr id="539" name="Google Shape;539;p17"/>
          <p:cNvPicPr preferRelativeResize="0"/>
          <p:nvPr/>
        </p:nvPicPr>
        <p:blipFill rotWithShape="1">
          <a:blip r:embed="rId6">
            <a:alphaModFix/>
          </a:blip>
          <a:srcRect b="0" l="0" r="0" t="0"/>
          <a:stretch/>
        </p:blipFill>
        <p:spPr>
          <a:xfrm>
            <a:off x="633101" y="2053119"/>
            <a:ext cx="4243699" cy="2704776"/>
          </a:xfrm>
          <a:prstGeom prst="rect">
            <a:avLst/>
          </a:prstGeom>
          <a:noFill/>
          <a:ln>
            <a:noFill/>
          </a:ln>
        </p:spPr>
      </p:pic>
      <p:pic>
        <p:nvPicPr>
          <p:cNvPr id="540" name="Google Shape;540;p17"/>
          <p:cNvPicPr preferRelativeResize="0"/>
          <p:nvPr/>
        </p:nvPicPr>
        <p:blipFill rotWithShape="1">
          <a:blip r:embed="rId7">
            <a:alphaModFix/>
          </a:blip>
          <a:srcRect b="0" l="0" r="0" t="0"/>
          <a:stretch/>
        </p:blipFill>
        <p:spPr>
          <a:xfrm>
            <a:off x="5493541" y="1999144"/>
            <a:ext cx="4243699" cy="2749697"/>
          </a:xfrm>
          <a:prstGeom prst="rect">
            <a:avLst/>
          </a:prstGeom>
          <a:noFill/>
          <a:ln>
            <a:noFill/>
          </a:ln>
        </p:spPr>
      </p:pic>
      <p:pic>
        <p:nvPicPr>
          <p:cNvPr id="541" name="Google Shape;541;p17"/>
          <p:cNvPicPr preferRelativeResize="0"/>
          <p:nvPr/>
        </p:nvPicPr>
        <p:blipFill rotWithShape="1">
          <a:blip r:embed="rId8">
            <a:alphaModFix/>
          </a:blip>
          <a:srcRect b="0" l="0" r="0" t="0"/>
          <a:stretch/>
        </p:blipFill>
        <p:spPr>
          <a:xfrm>
            <a:off x="10515600" y="1981668"/>
            <a:ext cx="4562096" cy="2847678"/>
          </a:xfrm>
          <a:prstGeom prst="rect">
            <a:avLst/>
          </a:prstGeom>
          <a:noFill/>
          <a:ln>
            <a:noFill/>
          </a:ln>
        </p:spPr>
      </p:pic>
      <p:pic>
        <p:nvPicPr>
          <p:cNvPr id="542" name="Google Shape;542;p17"/>
          <p:cNvPicPr preferRelativeResize="0"/>
          <p:nvPr/>
        </p:nvPicPr>
        <p:blipFill rotWithShape="1">
          <a:blip r:embed="rId9">
            <a:alphaModFix/>
          </a:blip>
          <a:srcRect b="0" l="0" r="0" t="0"/>
          <a:stretch/>
        </p:blipFill>
        <p:spPr>
          <a:xfrm>
            <a:off x="633101" y="5753100"/>
            <a:ext cx="4353533" cy="2753109"/>
          </a:xfrm>
          <a:prstGeom prst="rect">
            <a:avLst/>
          </a:prstGeom>
          <a:noFill/>
          <a:ln>
            <a:noFill/>
          </a:ln>
        </p:spPr>
      </p:pic>
      <p:pic>
        <p:nvPicPr>
          <p:cNvPr id="543" name="Google Shape;543;p17"/>
          <p:cNvPicPr preferRelativeResize="0"/>
          <p:nvPr/>
        </p:nvPicPr>
        <p:blipFill rotWithShape="1">
          <a:blip r:embed="rId10">
            <a:alphaModFix/>
          </a:blip>
          <a:srcRect b="0" l="0" r="0" t="0"/>
          <a:stretch/>
        </p:blipFill>
        <p:spPr>
          <a:xfrm>
            <a:off x="5715000" y="5686415"/>
            <a:ext cx="4458322" cy="2886478"/>
          </a:xfrm>
          <a:prstGeom prst="rect">
            <a:avLst/>
          </a:prstGeom>
          <a:noFill/>
          <a:ln>
            <a:noFill/>
          </a:ln>
        </p:spPr>
      </p:pic>
      <p:sp>
        <p:nvSpPr>
          <p:cNvPr id="544" name="Google Shape;544;p17"/>
          <p:cNvSpPr txBox="1"/>
          <p:nvPr/>
        </p:nvSpPr>
        <p:spPr>
          <a:xfrm>
            <a:off x="457200" y="1638300"/>
            <a:ext cx="1606898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대체적으로 기간별로 군집화됨-&gt; 고금리, 중금리, 저금리로 군집됨에 따라 각 금리시기 별로 다시 군집분석을 해서 금리 인상, 인하, 정체 기간을 나눌 수 있었음</a:t>
            </a:r>
            <a:endParaRPr b="0" i="0" sz="1400" u="none" cap="none" strike="noStrike">
              <a:solidFill>
                <a:srgbClr val="000000"/>
              </a:solidFill>
              <a:latin typeface="Arial"/>
              <a:ea typeface="Arial"/>
              <a:cs typeface="Arial"/>
              <a:sym typeface="Arial"/>
            </a:endParaRPr>
          </a:p>
        </p:txBody>
      </p:sp>
      <p:sp>
        <p:nvSpPr>
          <p:cNvPr id="545" name="Google Shape;545;p17"/>
          <p:cNvSpPr txBox="1"/>
          <p:nvPr/>
        </p:nvSpPr>
        <p:spPr>
          <a:xfrm>
            <a:off x="468949" y="8995742"/>
            <a:ext cx="1606898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코로나 팬데믹의 경우 기존과는 다른 경제 변동으로 인해 군집화가 잘 되지 않아서 코로나 기간만 따로 군집화를 실행했음</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=&gt; 코로나 팬데믹 같은 불확실성이 높은 상황에서 모델 성능이 떨어지기 때문에 군집분석이 아닌 다른 방향으로 선회</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01" name="Shape 101"/>
        <p:cNvGrpSpPr/>
        <p:nvPr/>
      </p:nvGrpSpPr>
      <p:grpSpPr>
        <a:xfrm>
          <a:off x="0" y="0"/>
          <a:ext cx="0" cy="0"/>
          <a:chOff x="0" y="0"/>
          <a:chExt cx="0" cy="0"/>
        </a:xfrm>
      </p:grpSpPr>
      <p:grpSp>
        <p:nvGrpSpPr>
          <p:cNvPr id="102" name="Google Shape;102;g12d733afbcc_1_125"/>
          <p:cNvGrpSpPr/>
          <p:nvPr/>
        </p:nvGrpSpPr>
        <p:grpSpPr>
          <a:xfrm>
            <a:off x="8383357" y="9681370"/>
            <a:ext cx="760643" cy="760643"/>
            <a:chOff x="16526181" y="641870"/>
            <a:chExt cx="760643" cy="760643"/>
          </a:xfrm>
        </p:grpSpPr>
        <p:pic>
          <p:nvPicPr>
            <p:cNvPr id="103" name="Google Shape;103;g12d733afbcc_1_125"/>
            <p:cNvPicPr preferRelativeResize="0"/>
            <p:nvPr/>
          </p:nvPicPr>
          <p:blipFill rotWithShape="1">
            <a:blip r:embed="rId3">
              <a:alphaModFix/>
            </a:blip>
            <a:srcRect b="0" l="0" r="0" t="0"/>
            <a:stretch/>
          </p:blipFill>
          <p:spPr>
            <a:xfrm rot="-2700000">
              <a:off x="16639451" y="751387"/>
              <a:ext cx="534103" cy="541608"/>
            </a:xfrm>
            <a:prstGeom prst="rect">
              <a:avLst/>
            </a:prstGeom>
            <a:noFill/>
            <a:ln>
              <a:noFill/>
            </a:ln>
          </p:spPr>
        </p:pic>
        <p:pic>
          <p:nvPicPr>
            <p:cNvPr id="104" name="Google Shape;104;g12d733afbcc_1_125"/>
            <p:cNvPicPr preferRelativeResize="0"/>
            <p:nvPr/>
          </p:nvPicPr>
          <p:blipFill rotWithShape="1">
            <a:blip r:embed="rId4">
              <a:alphaModFix/>
            </a:blip>
            <a:srcRect b="0" l="0" r="0" t="0"/>
            <a:stretch/>
          </p:blipFill>
          <p:spPr>
            <a:xfrm rot="-2700000">
              <a:off x="16772977" y="862138"/>
              <a:ext cx="267052" cy="270804"/>
            </a:xfrm>
            <a:prstGeom prst="rect">
              <a:avLst/>
            </a:prstGeom>
            <a:noFill/>
            <a:ln>
              <a:noFill/>
            </a:ln>
          </p:spPr>
        </p:pic>
      </p:grpSp>
      <p:sp>
        <p:nvSpPr>
          <p:cNvPr id="105" name="Google Shape;105;g12d733afbcc_1_125"/>
          <p:cNvSpPr txBox="1"/>
          <p:nvPr/>
        </p:nvSpPr>
        <p:spPr>
          <a:xfrm>
            <a:off x="8354464" y="9907824"/>
            <a:ext cx="15792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t>
            </a:r>
            <a:r>
              <a:rPr b="1" i="0" lang="en-US" sz="1400" u="none" cap="none" strike="noStrike">
                <a:solidFill>
                  <a:srgbClr val="000000"/>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E</a:t>
            </a:r>
            <a:endParaRPr b="0" i="0" sz="1050" u="none" cap="none" strike="noStrike">
              <a:solidFill>
                <a:schemeClr val="dk1"/>
              </a:solidFill>
              <a:latin typeface="Arial"/>
              <a:ea typeface="Arial"/>
              <a:cs typeface="Arial"/>
              <a:sym typeface="Arial"/>
            </a:endParaRPr>
          </a:p>
        </p:txBody>
      </p:sp>
      <p:grpSp>
        <p:nvGrpSpPr>
          <p:cNvPr id="106" name="Google Shape;106;g12d733afbcc_1_125"/>
          <p:cNvGrpSpPr/>
          <p:nvPr/>
        </p:nvGrpSpPr>
        <p:grpSpPr>
          <a:xfrm>
            <a:off x="7420493" y="-1068514"/>
            <a:ext cx="3418677" cy="3386592"/>
            <a:chOff x="7240297" y="-1068514"/>
            <a:chExt cx="3418677" cy="3386592"/>
          </a:xfrm>
        </p:grpSpPr>
        <p:sp>
          <p:nvSpPr>
            <p:cNvPr id="107" name="Google Shape;107;g12d733afbcc_1_125"/>
            <p:cNvSpPr/>
            <p:nvPr/>
          </p:nvSpPr>
          <p:spPr>
            <a:xfrm>
              <a:off x="8962961" y="651878"/>
              <a:ext cx="1695900" cy="1666200"/>
            </a:xfrm>
            <a:prstGeom prst="diagStripe">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 name="Google Shape;108;g12d733afbcc_1_125"/>
            <p:cNvSpPr/>
            <p:nvPr/>
          </p:nvSpPr>
          <p:spPr>
            <a:xfrm rot="5400000">
              <a:off x="7272205" y="598399"/>
              <a:ext cx="1666200" cy="1724400"/>
            </a:xfrm>
            <a:prstGeom prst="diagStripe">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 name="Google Shape;109;g12d733afbcc_1_125"/>
            <p:cNvSpPr/>
            <p:nvPr/>
          </p:nvSpPr>
          <p:spPr>
            <a:xfrm rot="10800000">
              <a:off x="7240297" y="-1068514"/>
              <a:ext cx="1729800" cy="1710300"/>
            </a:xfrm>
            <a:prstGeom prst="diagStripe">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 name="Google Shape;110;g12d733afbcc_1_125"/>
            <p:cNvSpPr/>
            <p:nvPr/>
          </p:nvSpPr>
          <p:spPr>
            <a:xfrm rot="-5400000">
              <a:off x="8947474" y="-1055427"/>
              <a:ext cx="1724400" cy="1698600"/>
            </a:xfrm>
            <a:prstGeom prst="diagStripe">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11" name="Google Shape;111;g12d733afbcc_1_125"/>
          <p:cNvSpPr txBox="1"/>
          <p:nvPr/>
        </p:nvSpPr>
        <p:spPr>
          <a:xfrm>
            <a:off x="2233530" y="4669586"/>
            <a:ext cx="4206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12" name="Google Shape;112;g12d733afbcc_1_125"/>
          <p:cNvSpPr txBox="1"/>
          <p:nvPr/>
        </p:nvSpPr>
        <p:spPr>
          <a:xfrm>
            <a:off x="8439800" y="2577130"/>
            <a:ext cx="1398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ontserrat Black"/>
                <a:ea typeface="Montserrat Black"/>
                <a:cs typeface="Montserrat Black"/>
                <a:sym typeface="Montserrat Black"/>
              </a:rPr>
              <a:t>INDEX</a:t>
            </a:r>
            <a:endParaRPr b="0" i="0" sz="2800" u="none" cap="none" strike="noStrike">
              <a:solidFill>
                <a:srgbClr val="000000"/>
              </a:solidFill>
              <a:latin typeface="Montserrat Black"/>
              <a:ea typeface="Montserrat Black"/>
              <a:cs typeface="Montserrat Black"/>
              <a:sym typeface="Montserrat Black"/>
            </a:endParaRPr>
          </a:p>
        </p:txBody>
      </p:sp>
      <p:sp>
        <p:nvSpPr>
          <p:cNvPr id="113" name="Google Shape;113;g12d733afbcc_1_125"/>
          <p:cNvSpPr txBox="1"/>
          <p:nvPr/>
        </p:nvSpPr>
        <p:spPr>
          <a:xfrm>
            <a:off x="5032320" y="4669586"/>
            <a:ext cx="4206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14" name="Google Shape;114;g12d733afbcc_1_125"/>
          <p:cNvSpPr txBox="1"/>
          <p:nvPr/>
        </p:nvSpPr>
        <p:spPr>
          <a:xfrm>
            <a:off x="7819633" y="4669586"/>
            <a:ext cx="4296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15" name="Google Shape;115;g12d733afbcc_1_125"/>
          <p:cNvSpPr txBox="1"/>
          <p:nvPr/>
        </p:nvSpPr>
        <p:spPr>
          <a:xfrm>
            <a:off x="10569037" y="4669586"/>
            <a:ext cx="521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16" name="Google Shape;116;g12d733afbcc_1_125"/>
          <p:cNvSpPr txBox="1"/>
          <p:nvPr/>
        </p:nvSpPr>
        <p:spPr>
          <a:xfrm>
            <a:off x="13379500" y="4669586"/>
            <a:ext cx="490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117" name="Google Shape;117;g12d733afbcc_1_125"/>
          <p:cNvSpPr txBox="1"/>
          <p:nvPr/>
        </p:nvSpPr>
        <p:spPr>
          <a:xfrm>
            <a:off x="16191580" y="4669586"/>
            <a:ext cx="4569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grpSp>
        <p:nvGrpSpPr>
          <p:cNvPr id="118" name="Google Shape;118;g12d733afbcc_1_125"/>
          <p:cNvGrpSpPr/>
          <p:nvPr/>
        </p:nvGrpSpPr>
        <p:grpSpPr>
          <a:xfrm>
            <a:off x="1895333" y="5413678"/>
            <a:ext cx="1090333" cy="1100305"/>
            <a:chOff x="2443901" y="6242868"/>
            <a:chExt cx="1090333" cy="1100305"/>
          </a:xfrm>
        </p:grpSpPr>
        <p:sp>
          <p:nvSpPr>
            <p:cNvPr id="119" name="Google Shape;119;g12d733afbcc_1_125"/>
            <p:cNvSpPr/>
            <p:nvPr/>
          </p:nvSpPr>
          <p:spPr>
            <a:xfrm>
              <a:off x="2443901" y="6247888"/>
              <a:ext cx="1090200" cy="1090200"/>
            </a:xfrm>
            <a:prstGeom prst="donut">
              <a:avLst>
                <a:gd fmla="val 5267" name="adj"/>
              </a:avLst>
            </a:prstGeom>
            <a:solidFill>
              <a:srgbClr val="258F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 name="Google Shape;120;g12d733afbcc_1_125"/>
            <p:cNvSpPr/>
            <p:nvPr/>
          </p:nvSpPr>
          <p:spPr>
            <a:xfrm>
              <a:off x="2443901" y="6242868"/>
              <a:ext cx="545100" cy="10767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 name="Google Shape;121;g12d733afbcc_1_125"/>
            <p:cNvSpPr/>
            <p:nvPr/>
          </p:nvSpPr>
          <p:spPr>
            <a:xfrm rot="5400000">
              <a:off x="2716584" y="6525523"/>
              <a:ext cx="545100" cy="10902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2" name="Google Shape;122;g12d733afbcc_1_125"/>
          <p:cNvSpPr/>
          <p:nvPr/>
        </p:nvSpPr>
        <p:spPr>
          <a:xfrm>
            <a:off x="2931161" y="5941003"/>
            <a:ext cx="54600" cy="1485000"/>
          </a:xfrm>
          <a:prstGeom prst="rect">
            <a:avLst/>
          </a:prstGeom>
          <a:solidFill>
            <a:srgbClr val="258F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 name="Google Shape;123;g12d733afbcc_1_125"/>
          <p:cNvSpPr/>
          <p:nvPr/>
        </p:nvSpPr>
        <p:spPr>
          <a:xfrm>
            <a:off x="1898735" y="4386030"/>
            <a:ext cx="1090200" cy="1090200"/>
          </a:xfrm>
          <a:prstGeom prst="donut">
            <a:avLst>
              <a:gd fmla="val 6532" name="adj"/>
            </a:avLst>
          </a:prstGeom>
          <a:solidFill>
            <a:srgbClr val="258F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24" name="Google Shape;124;g12d733afbcc_1_125"/>
          <p:cNvGrpSpPr/>
          <p:nvPr/>
        </p:nvGrpSpPr>
        <p:grpSpPr>
          <a:xfrm>
            <a:off x="4693715" y="5413678"/>
            <a:ext cx="1090333" cy="1100305"/>
            <a:chOff x="2443901" y="6242868"/>
            <a:chExt cx="1090333" cy="1100305"/>
          </a:xfrm>
        </p:grpSpPr>
        <p:sp>
          <p:nvSpPr>
            <p:cNvPr id="125" name="Google Shape;125;g12d733afbcc_1_125"/>
            <p:cNvSpPr/>
            <p:nvPr/>
          </p:nvSpPr>
          <p:spPr>
            <a:xfrm>
              <a:off x="2443901" y="6247888"/>
              <a:ext cx="1090200" cy="1090200"/>
            </a:xfrm>
            <a:prstGeom prst="donut">
              <a:avLst>
                <a:gd fmla="val 5267" name="adj"/>
              </a:avLst>
            </a:prstGeom>
            <a:solidFill>
              <a:srgbClr val="2269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 name="Google Shape;126;g12d733afbcc_1_125"/>
            <p:cNvSpPr/>
            <p:nvPr/>
          </p:nvSpPr>
          <p:spPr>
            <a:xfrm>
              <a:off x="2443901" y="6242868"/>
              <a:ext cx="545100" cy="10767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 name="Google Shape;127;g12d733afbcc_1_125"/>
            <p:cNvSpPr/>
            <p:nvPr/>
          </p:nvSpPr>
          <p:spPr>
            <a:xfrm rot="5400000">
              <a:off x="2716584" y="6525523"/>
              <a:ext cx="545100" cy="10902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8" name="Google Shape;128;g12d733afbcc_1_125"/>
          <p:cNvSpPr/>
          <p:nvPr/>
        </p:nvSpPr>
        <p:spPr>
          <a:xfrm>
            <a:off x="5726549" y="5941004"/>
            <a:ext cx="57900" cy="1485000"/>
          </a:xfrm>
          <a:prstGeom prst="rect">
            <a:avLst/>
          </a:prstGeom>
          <a:solidFill>
            <a:srgbClr val="2269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 name="Google Shape;129;g12d733afbcc_1_125"/>
          <p:cNvSpPr/>
          <p:nvPr/>
        </p:nvSpPr>
        <p:spPr>
          <a:xfrm>
            <a:off x="4697525" y="4386030"/>
            <a:ext cx="1090200" cy="1090200"/>
          </a:xfrm>
          <a:prstGeom prst="donut">
            <a:avLst>
              <a:gd fmla="val 6532" name="adj"/>
            </a:avLst>
          </a:prstGeom>
          <a:solidFill>
            <a:srgbClr val="2269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30" name="Google Shape;130;g12d733afbcc_1_125"/>
          <p:cNvGrpSpPr/>
          <p:nvPr/>
        </p:nvGrpSpPr>
        <p:grpSpPr>
          <a:xfrm>
            <a:off x="7496315" y="5413678"/>
            <a:ext cx="1090333" cy="1100305"/>
            <a:chOff x="2443901" y="6242868"/>
            <a:chExt cx="1090333" cy="1100305"/>
          </a:xfrm>
        </p:grpSpPr>
        <p:sp>
          <p:nvSpPr>
            <p:cNvPr id="131" name="Google Shape;131;g12d733afbcc_1_125"/>
            <p:cNvSpPr/>
            <p:nvPr/>
          </p:nvSpPr>
          <p:spPr>
            <a:xfrm>
              <a:off x="2443901" y="6247888"/>
              <a:ext cx="1090200" cy="1090200"/>
            </a:xfrm>
            <a:prstGeom prst="donut">
              <a:avLst>
                <a:gd fmla="val 5267" name="adj"/>
              </a:avLst>
            </a:prstGeom>
            <a:solidFill>
              <a:srgbClr val="2B465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 name="Google Shape;132;g12d733afbcc_1_125"/>
            <p:cNvSpPr/>
            <p:nvPr/>
          </p:nvSpPr>
          <p:spPr>
            <a:xfrm>
              <a:off x="2443901" y="6242868"/>
              <a:ext cx="545100" cy="10767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 name="Google Shape;133;g12d733afbcc_1_125"/>
            <p:cNvSpPr/>
            <p:nvPr/>
          </p:nvSpPr>
          <p:spPr>
            <a:xfrm rot="5400000">
              <a:off x="2716584" y="6525523"/>
              <a:ext cx="545100" cy="10902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4" name="Google Shape;134;g12d733afbcc_1_125"/>
          <p:cNvSpPr/>
          <p:nvPr/>
        </p:nvSpPr>
        <p:spPr>
          <a:xfrm>
            <a:off x="8528741" y="5947005"/>
            <a:ext cx="57900" cy="1485000"/>
          </a:xfrm>
          <a:prstGeom prst="rect">
            <a:avLst/>
          </a:prstGeom>
          <a:solidFill>
            <a:srgbClr val="2B465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 name="Google Shape;135;g12d733afbcc_1_125"/>
          <p:cNvSpPr/>
          <p:nvPr/>
        </p:nvSpPr>
        <p:spPr>
          <a:xfrm>
            <a:off x="7489207" y="4386030"/>
            <a:ext cx="1090200" cy="1090200"/>
          </a:xfrm>
          <a:prstGeom prst="donut">
            <a:avLst>
              <a:gd fmla="val 6532" name="adj"/>
            </a:avLst>
          </a:prstGeom>
          <a:solidFill>
            <a:srgbClr val="2B465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36" name="Google Shape;136;g12d733afbcc_1_125"/>
          <p:cNvGrpSpPr/>
          <p:nvPr/>
        </p:nvGrpSpPr>
        <p:grpSpPr>
          <a:xfrm>
            <a:off x="10294151" y="5413678"/>
            <a:ext cx="1090333" cy="1100305"/>
            <a:chOff x="2443901" y="6242868"/>
            <a:chExt cx="1090333" cy="1100305"/>
          </a:xfrm>
        </p:grpSpPr>
        <p:sp>
          <p:nvSpPr>
            <p:cNvPr id="137" name="Google Shape;137;g12d733afbcc_1_125"/>
            <p:cNvSpPr/>
            <p:nvPr/>
          </p:nvSpPr>
          <p:spPr>
            <a:xfrm>
              <a:off x="2443901" y="6247888"/>
              <a:ext cx="1090200" cy="1090200"/>
            </a:xfrm>
            <a:prstGeom prst="donut">
              <a:avLst>
                <a:gd fmla="val 5267"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 name="Google Shape;138;g12d733afbcc_1_125"/>
            <p:cNvSpPr/>
            <p:nvPr/>
          </p:nvSpPr>
          <p:spPr>
            <a:xfrm>
              <a:off x="2443901" y="6242868"/>
              <a:ext cx="545100" cy="10767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9" name="Google Shape;139;g12d733afbcc_1_125"/>
            <p:cNvSpPr/>
            <p:nvPr/>
          </p:nvSpPr>
          <p:spPr>
            <a:xfrm rot="5400000">
              <a:off x="2716584" y="6525523"/>
              <a:ext cx="545100" cy="10902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40" name="Google Shape;140;g12d733afbcc_1_125"/>
          <p:cNvSpPr/>
          <p:nvPr/>
        </p:nvSpPr>
        <p:spPr>
          <a:xfrm>
            <a:off x="11326577" y="5947005"/>
            <a:ext cx="57900" cy="1485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 name="Google Shape;141;g12d733afbcc_1_125"/>
          <p:cNvSpPr/>
          <p:nvPr/>
        </p:nvSpPr>
        <p:spPr>
          <a:xfrm>
            <a:off x="10284443" y="4386030"/>
            <a:ext cx="1090200" cy="1090200"/>
          </a:xfrm>
          <a:prstGeom prst="donut">
            <a:avLst>
              <a:gd fmla="val 6532"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42" name="Google Shape;142;g12d733afbcc_1_125"/>
          <p:cNvGrpSpPr/>
          <p:nvPr/>
        </p:nvGrpSpPr>
        <p:grpSpPr>
          <a:xfrm>
            <a:off x="13066161" y="5413678"/>
            <a:ext cx="1090333" cy="1100305"/>
            <a:chOff x="2443901" y="6242868"/>
            <a:chExt cx="1090333" cy="1100305"/>
          </a:xfrm>
        </p:grpSpPr>
        <p:sp>
          <p:nvSpPr>
            <p:cNvPr id="143" name="Google Shape;143;g12d733afbcc_1_125"/>
            <p:cNvSpPr/>
            <p:nvPr/>
          </p:nvSpPr>
          <p:spPr>
            <a:xfrm>
              <a:off x="2443901" y="6247888"/>
              <a:ext cx="1090200" cy="1090200"/>
            </a:xfrm>
            <a:prstGeom prst="donut">
              <a:avLst>
                <a:gd fmla="val 5267" name="adj"/>
              </a:avLst>
            </a:prstGeom>
            <a:solidFill>
              <a:srgbClr val="C4BD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 name="Google Shape;144;g12d733afbcc_1_125"/>
            <p:cNvSpPr/>
            <p:nvPr/>
          </p:nvSpPr>
          <p:spPr>
            <a:xfrm>
              <a:off x="2443901" y="6242868"/>
              <a:ext cx="545100" cy="10767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 name="Google Shape;145;g12d733afbcc_1_125"/>
            <p:cNvSpPr/>
            <p:nvPr/>
          </p:nvSpPr>
          <p:spPr>
            <a:xfrm rot="5400000">
              <a:off x="2716584" y="6525523"/>
              <a:ext cx="545100" cy="10902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46" name="Google Shape;146;g12d733afbcc_1_125"/>
          <p:cNvSpPr/>
          <p:nvPr/>
        </p:nvSpPr>
        <p:spPr>
          <a:xfrm>
            <a:off x="14102397" y="5941002"/>
            <a:ext cx="54000" cy="1485000"/>
          </a:xfrm>
          <a:prstGeom prst="rect">
            <a:avLst/>
          </a:prstGeom>
          <a:solidFill>
            <a:srgbClr val="C4BD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 name="Google Shape;147;g12d733afbcc_1_125"/>
          <p:cNvSpPr/>
          <p:nvPr/>
        </p:nvSpPr>
        <p:spPr>
          <a:xfrm>
            <a:off x="13079679" y="4386030"/>
            <a:ext cx="1090200" cy="1090200"/>
          </a:xfrm>
          <a:prstGeom prst="donut">
            <a:avLst>
              <a:gd fmla="val 6532" name="adj"/>
            </a:avLst>
          </a:prstGeom>
          <a:solidFill>
            <a:srgbClr val="C4BD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48" name="Google Shape;148;g12d733afbcc_1_125"/>
          <p:cNvGrpSpPr/>
          <p:nvPr/>
        </p:nvGrpSpPr>
        <p:grpSpPr>
          <a:xfrm>
            <a:off x="15874915" y="5413678"/>
            <a:ext cx="1090333" cy="1100305"/>
            <a:chOff x="2443901" y="6242868"/>
            <a:chExt cx="1090333" cy="1100305"/>
          </a:xfrm>
        </p:grpSpPr>
        <p:sp>
          <p:nvSpPr>
            <p:cNvPr id="149" name="Google Shape;149;g12d733afbcc_1_125"/>
            <p:cNvSpPr/>
            <p:nvPr/>
          </p:nvSpPr>
          <p:spPr>
            <a:xfrm>
              <a:off x="2443901" y="6247888"/>
              <a:ext cx="1090200" cy="1090200"/>
            </a:xfrm>
            <a:prstGeom prst="donut">
              <a:avLst>
                <a:gd fmla="val 5267" name="adj"/>
              </a:avLst>
            </a:prstGeom>
            <a:solidFill>
              <a:srgbClr val="1D1B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 name="Google Shape;150;g12d733afbcc_1_125"/>
            <p:cNvSpPr/>
            <p:nvPr/>
          </p:nvSpPr>
          <p:spPr>
            <a:xfrm>
              <a:off x="2443901" y="6242868"/>
              <a:ext cx="545100" cy="10767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g12d733afbcc_1_125"/>
            <p:cNvSpPr/>
            <p:nvPr/>
          </p:nvSpPr>
          <p:spPr>
            <a:xfrm rot="5400000">
              <a:off x="2716584" y="6525523"/>
              <a:ext cx="545100" cy="109020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2" name="Google Shape;152;g12d733afbcc_1_125"/>
          <p:cNvSpPr/>
          <p:nvPr/>
        </p:nvSpPr>
        <p:spPr>
          <a:xfrm>
            <a:off x="16907341" y="5947005"/>
            <a:ext cx="57900" cy="1485000"/>
          </a:xfrm>
          <a:prstGeom prst="rect">
            <a:avLst/>
          </a:prstGeom>
          <a:solidFill>
            <a:srgbClr val="1D1B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g12d733afbcc_1_125"/>
          <p:cNvSpPr/>
          <p:nvPr/>
        </p:nvSpPr>
        <p:spPr>
          <a:xfrm>
            <a:off x="15874915" y="4386030"/>
            <a:ext cx="1090200" cy="1090200"/>
          </a:xfrm>
          <a:prstGeom prst="donut">
            <a:avLst>
              <a:gd fmla="val 6532" name="adj"/>
            </a:avLst>
          </a:prstGeom>
          <a:solidFill>
            <a:srgbClr val="49442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 name="Google Shape;154;g12d733afbcc_1_125"/>
          <p:cNvSpPr txBox="1"/>
          <p:nvPr/>
        </p:nvSpPr>
        <p:spPr>
          <a:xfrm>
            <a:off x="4323241" y="6193090"/>
            <a:ext cx="1352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학습</a:t>
            </a:r>
            <a:endParaRPr b="0" i="0" sz="20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데이터셋</a:t>
            </a:r>
            <a:endParaRPr b="0" i="0" sz="1400" u="none" cap="none" strike="noStrike">
              <a:solidFill>
                <a:srgbClr val="000000"/>
              </a:solidFill>
              <a:latin typeface="Arial"/>
              <a:ea typeface="Arial"/>
              <a:cs typeface="Arial"/>
              <a:sym typeface="Arial"/>
            </a:endParaRPr>
          </a:p>
        </p:txBody>
      </p:sp>
      <p:sp>
        <p:nvSpPr>
          <p:cNvPr id="155" name="Google Shape;155;g12d733afbcc_1_125"/>
          <p:cNvSpPr txBox="1"/>
          <p:nvPr/>
        </p:nvSpPr>
        <p:spPr>
          <a:xfrm>
            <a:off x="7102152" y="6071170"/>
            <a:ext cx="13524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지표 및 시그널 분석</a:t>
            </a:r>
            <a:endParaRPr b="0" i="0" sz="1400" u="none" cap="none" strike="noStrike">
              <a:solidFill>
                <a:srgbClr val="000000"/>
              </a:solidFill>
              <a:latin typeface="Arial"/>
              <a:ea typeface="Arial"/>
              <a:cs typeface="Arial"/>
              <a:sym typeface="Arial"/>
            </a:endParaRPr>
          </a:p>
        </p:txBody>
      </p:sp>
      <p:sp>
        <p:nvSpPr>
          <p:cNvPr id="156" name="Google Shape;156;g12d733afbcc_1_125"/>
          <p:cNvSpPr txBox="1"/>
          <p:nvPr/>
        </p:nvSpPr>
        <p:spPr>
          <a:xfrm>
            <a:off x="9881063" y="6071170"/>
            <a:ext cx="14355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모델링</a:t>
            </a:r>
            <a:endParaRPr b="0" i="0" sz="20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(군집, 회귀,</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LSTM)</a:t>
            </a:r>
            <a:endParaRPr b="0" i="0" sz="2000" u="none" cap="none" strike="noStrike">
              <a:solidFill>
                <a:srgbClr val="3F3F3F"/>
              </a:solidFill>
              <a:latin typeface="Arial"/>
              <a:ea typeface="Arial"/>
              <a:cs typeface="Arial"/>
              <a:sym typeface="Arial"/>
            </a:endParaRPr>
          </a:p>
        </p:txBody>
      </p:sp>
      <p:sp>
        <p:nvSpPr>
          <p:cNvPr id="157" name="Google Shape;157;g12d733afbcc_1_125"/>
          <p:cNvSpPr txBox="1"/>
          <p:nvPr/>
        </p:nvSpPr>
        <p:spPr>
          <a:xfrm>
            <a:off x="12742955" y="6071170"/>
            <a:ext cx="1352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모델링</a:t>
            </a:r>
            <a:endParaRPr b="0" i="0" sz="20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결론 분석</a:t>
            </a:r>
            <a:endParaRPr b="0" i="0" sz="1400" u="none" cap="none" strike="noStrike">
              <a:solidFill>
                <a:srgbClr val="000000"/>
              </a:solidFill>
              <a:latin typeface="Arial"/>
              <a:ea typeface="Arial"/>
              <a:cs typeface="Arial"/>
              <a:sym typeface="Arial"/>
            </a:endParaRPr>
          </a:p>
        </p:txBody>
      </p:sp>
      <p:sp>
        <p:nvSpPr>
          <p:cNvPr id="158" name="Google Shape;158;g12d733afbcc_1_125"/>
          <p:cNvSpPr txBox="1"/>
          <p:nvPr/>
        </p:nvSpPr>
        <p:spPr>
          <a:xfrm>
            <a:off x="15521866" y="6071169"/>
            <a:ext cx="1352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웹 서비스</a:t>
            </a:r>
            <a:endParaRPr b="0" i="0" sz="20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소개</a:t>
            </a:r>
            <a:endParaRPr b="0" i="0" sz="1400" u="none" cap="none" strike="noStrike">
              <a:solidFill>
                <a:srgbClr val="000000"/>
              </a:solidFill>
              <a:latin typeface="Arial"/>
              <a:ea typeface="Arial"/>
              <a:cs typeface="Arial"/>
              <a:sym typeface="Arial"/>
            </a:endParaRPr>
          </a:p>
        </p:txBody>
      </p:sp>
      <p:sp>
        <p:nvSpPr>
          <p:cNvPr id="159" name="Google Shape;159;g12d733afbcc_1_125"/>
          <p:cNvSpPr txBox="1"/>
          <p:nvPr/>
        </p:nvSpPr>
        <p:spPr>
          <a:xfrm>
            <a:off x="1544330" y="6193090"/>
            <a:ext cx="1352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프로젝트 </a:t>
            </a:r>
            <a:endParaRPr b="0" i="0" sz="2000" u="none" cap="none" strike="noStrike">
              <a:solidFill>
                <a:srgbClr val="3F3F3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Arial"/>
                <a:ea typeface="Arial"/>
                <a:cs typeface="Arial"/>
                <a:sym typeface="Arial"/>
              </a:rPr>
              <a:t>개요</a:t>
            </a:r>
            <a:endParaRPr b="0" i="0" sz="1400" u="none" cap="none" strike="noStrike">
              <a:solidFill>
                <a:srgbClr val="000000"/>
              </a:solidFill>
              <a:latin typeface="Arial"/>
              <a:ea typeface="Arial"/>
              <a:cs typeface="Arial"/>
              <a:sym typeface="Arial"/>
            </a:endParaRPr>
          </a:p>
        </p:txBody>
      </p:sp>
      <p:sp>
        <p:nvSpPr>
          <p:cNvPr id="160" name="Google Shape;160;g12d733afbcc_1_125"/>
          <p:cNvSpPr/>
          <p:nvPr/>
        </p:nvSpPr>
        <p:spPr>
          <a:xfrm rot="-2664324">
            <a:off x="1292269" y="1638991"/>
            <a:ext cx="1206036" cy="1212614"/>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1" name="Google Shape;161;g12d733afbcc_1_125"/>
          <p:cNvGrpSpPr/>
          <p:nvPr/>
        </p:nvGrpSpPr>
        <p:grpSpPr>
          <a:xfrm>
            <a:off x="8172100" y="-238709"/>
            <a:ext cx="1943400" cy="1802890"/>
            <a:chOff x="8172100" y="-238709"/>
            <a:chExt cx="1943400" cy="1802890"/>
          </a:xfrm>
        </p:grpSpPr>
        <p:sp>
          <p:nvSpPr>
            <p:cNvPr id="162" name="Google Shape;162;g12d733afbcc_1_125"/>
            <p:cNvSpPr/>
            <p:nvPr/>
          </p:nvSpPr>
          <p:spPr>
            <a:xfrm>
              <a:off x="9147700" y="-238709"/>
              <a:ext cx="967800" cy="890700"/>
            </a:xfrm>
            <a:prstGeom prst="rtTriangle">
              <a:avLst/>
            </a:prstGeom>
            <a:solidFill>
              <a:srgbClr val="262626"/>
            </a:solidFill>
            <a:ln>
              <a:noFill/>
            </a:ln>
            <a:effectLst>
              <a:outerShdw blurRad="127000" sx="90000" rotWithShape="0" dir="5400000" dist="1574800" sy="-19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 name="Google Shape;163;g12d733afbcc_1_125"/>
            <p:cNvSpPr/>
            <p:nvPr/>
          </p:nvSpPr>
          <p:spPr>
            <a:xfrm flipH="1">
              <a:off x="8172100" y="-235909"/>
              <a:ext cx="975600" cy="890700"/>
            </a:xfrm>
            <a:prstGeom prst="rtTriangle">
              <a:avLst/>
            </a:prstGeom>
            <a:solidFill>
              <a:schemeClr val="lt2"/>
            </a:solidFill>
            <a:ln>
              <a:noFill/>
            </a:ln>
            <a:effectLst>
              <a:outerShdw blurRad="127000" sx="90000" rotWithShape="0" dir="5400000" dist="1574800" sy="-19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g12d733afbcc_1_125"/>
            <p:cNvSpPr/>
            <p:nvPr/>
          </p:nvSpPr>
          <p:spPr>
            <a:xfrm flipH="1" rot="-5400000">
              <a:off x="8210990" y="619720"/>
              <a:ext cx="905700" cy="953400"/>
            </a:xfrm>
            <a:prstGeom prst="rtTriangle">
              <a:avLst/>
            </a:prstGeom>
            <a:solidFill>
              <a:srgbClr val="DDD9C3"/>
            </a:solidFill>
            <a:ln>
              <a:noFill/>
            </a:ln>
            <a:effectLst>
              <a:outerShdw blurRad="127000" sx="90000" rotWithShape="0" dir="5400000" dist="1574800" sy="-19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g12d733afbcc_1_125"/>
            <p:cNvSpPr/>
            <p:nvPr/>
          </p:nvSpPr>
          <p:spPr>
            <a:xfrm rot="5400000">
              <a:off x="9164407" y="628031"/>
              <a:ext cx="912300" cy="960000"/>
            </a:xfrm>
            <a:prstGeom prst="rtTriangle">
              <a:avLst/>
            </a:prstGeom>
            <a:solidFill>
              <a:srgbClr val="595959"/>
            </a:solidFill>
            <a:ln>
              <a:noFill/>
            </a:ln>
            <a:effectLst>
              <a:outerShdw blurRad="127000" sx="90000" rotWithShape="0" dir="5400000" dist="1574800" sy="-19000">
                <a:srgbClr val="000000">
                  <a:alpha val="54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49" name="Shape 549"/>
        <p:cNvGrpSpPr/>
        <p:nvPr/>
      </p:nvGrpSpPr>
      <p:grpSpPr>
        <a:xfrm>
          <a:off x="0" y="0"/>
          <a:ext cx="0" cy="0"/>
          <a:chOff x="0" y="0"/>
          <a:chExt cx="0" cy="0"/>
        </a:xfrm>
      </p:grpSpPr>
      <p:pic>
        <p:nvPicPr>
          <p:cNvPr id="550" name="Google Shape;550;p18"/>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551" name="Google Shape;551;p18"/>
          <p:cNvGrpSpPr/>
          <p:nvPr/>
        </p:nvGrpSpPr>
        <p:grpSpPr>
          <a:xfrm>
            <a:off x="16526181" y="641870"/>
            <a:ext cx="1644329" cy="862290"/>
            <a:chOff x="16526181" y="641870"/>
            <a:chExt cx="1644329" cy="862290"/>
          </a:xfrm>
        </p:grpSpPr>
        <p:grpSp>
          <p:nvGrpSpPr>
            <p:cNvPr id="552" name="Google Shape;552;p18"/>
            <p:cNvGrpSpPr/>
            <p:nvPr/>
          </p:nvGrpSpPr>
          <p:grpSpPr>
            <a:xfrm>
              <a:off x="16526181" y="641870"/>
              <a:ext cx="760643" cy="760643"/>
              <a:chOff x="16526181" y="641870"/>
              <a:chExt cx="760643" cy="760643"/>
            </a:xfrm>
          </p:grpSpPr>
          <p:pic>
            <p:nvPicPr>
              <p:cNvPr id="553" name="Google Shape;553;p18"/>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554" name="Google Shape;554;p18"/>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555" name="Google Shape;555;p18"/>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556" name="Google Shape;556;p18"/>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경기 시그널 분석 – 경기선행지수(CLI)</a:t>
            </a:r>
            <a:endParaRPr b="0" i="0" sz="4000" u="none" cap="none" strike="noStrike">
              <a:solidFill>
                <a:schemeClr val="dk1"/>
              </a:solidFill>
              <a:latin typeface="Arial"/>
              <a:ea typeface="Arial"/>
              <a:cs typeface="Arial"/>
              <a:sym typeface="Arial"/>
            </a:endParaRPr>
          </a:p>
        </p:txBody>
      </p:sp>
      <p:sp>
        <p:nvSpPr>
          <p:cNvPr id="557" name="Google Shape;557;p18"/>
          <p:cNvSpPr txBox="1"/>
          <p:nvPr/>
        </p:nvSpPr>
        <p:spPr>
          <a:xfrm>
            <a:off x="3017541" y="2781300"/>
            <a:ext cx="12250632" cy="50167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OECD CLI (경기 선행지수):</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3개월 후 경기 예측치</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단점 : 추후 예측치가 달라짐</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-&gt; 경기를 나타내는 Feature 활용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회귀 분석 경기 선행지수 예측 모델 개발</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61" name="Shape 561"/>
        <p:cNvGrpSpPr/>
        <p:nvPr/>
      </p:nvGrpSpPr>
      <p:grpSpPr>
        <a:xfrm>
          <a:off x="0" y="0"/>
          <a:ext cx="0" cy="0"/>
          <a:chOff x="0" y="0"/>
          <a:chExt cx="0" cy="0"/>
        </a:xfrm>
      </p:grpSpPr>
      <p:pic>
        <p:nvPicPr>
          <p:cNvPr id="562" name="Google Shape;562;p19"/>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563" name="Google Shape;563;p19"/>
          <p:cNvGrpSpPr/>
          <p:nvPr/>
        </p:nvGrpSpPr>
        <p:grpSpPr>
          <a:xfrm>
            <a:off x="16526181" y="641870"/>
            <a:ext cx="1644329" cy="862290"/>
            <a:chOff x="16526181" y="641870"/>
            <a:chExt cx="1644329" cy="862290"/>
          </a:xfrm>
        </p:grpSpPr>
        <p:grpSp>
          <p:nvGrpSpPr>
            <p:cNvPr id="564" name="Google Shape;564;p19"/>
            <p:cNvGrpSpPr/>
            <p:nvPr/>
          </p:nvGrpSpPr>
          <p:grpSpPr>
            <a:xfrm>
              <a:off x="16526181" y="641870"/>
              <a:ext cx="760643" cy="760643"/>
              <a:chOff x="16526181" y="641870"/>
              <a:chExt cx="760643" cy="760643"/>
            </a:xfrm>
          </p:grpSpPr>
          <p:pic>
            <p:nvPicPr>
              <p:cNvPr id="565" name="Google Shape;565;p19"/>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566" name="Google Shape;566;p19"/>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567" name="Google Shape;567;p19"/>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568" name="Google Shape;568;p19"/>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경기 시그널 분석 – 경기선행지수(CLI)</a:t>
            </a:r>
            <a:endParaRPr b="0" i="0" sz="4000" u="none" cap="none" strike="noStrike">
              <a:solidFill>
                <a:schemeClr val="dk1"/>
              </a:solidFill>
              <a:latin typeface="Arial"/>
              <a:ea typeface="Arial"/>
              <a:cs typeface="Arial"/>
              <a:sym typeface="Arial"/>
            </a:endParaRPr>
          </a:p>
        </p:txBody>
      </p:sp>
      <p:sp>
        <p:nvSpPr>
          <p:cNvPr id="569" name="Google Shape;569;p19"/>
          <p:cNvSpPr txBox="1"/>
          <p:nvPr/>
        </p:nvSpPr>
        <p:spPr>
          <a:xfrm>
            <a:off x="3017541" y="7270640"/>
            <a:ext cx="12250632"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Feature 설명</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pic>
        <p:nvPicPr>
          <p:cNvPr id="570" name="Google Shape;570;p19"/>
          <p:cNvPicPr preferRelativeResize="0"/>
          <p:nvPr/>
        </p:nvPicPr>
        <p:blipFill rotWithShape="1">
          <a:blip r:embed="rId6">
            <a:alphaModFix/>
          </a:blip>
          <a:srcRect b="0" l="0" r="0" t="0"/>
          <a:stretch/>
        </p:blipFill>
        <p:spPr>
          <a:xfrm>
            <a:off x="2667000" y="1875049"/>
            <a:ext cx="12355649" cy="49727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74" name="Shape 574"/>
        <p:cNvGrpSpPr/>
        <p:nvPr/>
      </p:nvGrpSpPr>
      <p:grpSpPr>
        <a:xfrm>
          <a:off x="0" y="0"/>
          <a:ext cx="0" cy="0"/>
          <a:chOff x="0" y="0"/>
          <a:chExt cx="0" cy="0"/>
        </a:xfrm>
      </p:grpSpPr>
      <p:pic>
        <p:nvPicPr>
          <p:cNvPr id="575" name="Google Shape;575;p20"/>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576" name="Google Shape;576;p20"/>
          <p:cNvGrpSpPr/>
          <p:nvPr/>
        </p:nvGrpSpPr>
        <p:grpSpPr>
          <a:xfrm>
            <a:off x="16526181" y="641870"/>
            <a:ext cx="1644329" cy="862290"/>
            <a:chOff x="16526181" y="641870"/>
            <a:chExt cx="1644329" cy="862290"/>
          </a:xfrm>
        </p:grpSpPr>
        <p:grpSp>
          <p:nvGrpSpPr>
            <p:cNvPr id="577" name="Google Shape;577;p20"/>
            <p:cNvGrpSpPr/>
            <p:nvPr/>
          </p:nvGrpSpPr>
          <p:grpSpPr>
            <a:xfrm>
              <a:off x="16526181" y="641870"/>
              <a:ext cx="760643" cy="760643"/>
              <a:chOff x="16526181" y="641870"/>
              <a:chExt cx="760643" cy="760643"/>
            </a:xfrm>
          </p:grpSpPr>
          <p:pic>
            <p:nvPicPr>
              <p:cNvPr id="578" name="Google Shape;578;p2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579" name="Google Shape;579;p2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580" name="Google Shape;580;p20"/>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581" name="Google Shape;581;p20"/>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경기 시그널 분석 – 경기선행지수(CLI)</a:t>
            </a:r>
            <a:endParaRPr b="0" i="0" sz="4000" u="none" cap="none" strike="noStrike">
              <a:solidFill>
                <a:schemeClr val="dk1"/>
              </a:solidFill>
              <a:latin typeface="Arial"/>
              <a:ea typeface="Arial"/>
              <a:cs typeface="Arial"/>
              <a:sym typeface="Arial"/>
            </a:endParaRPr>
          </a:p>
        </p:txBody>
      </p:sp>
      <p:sp>
        <p:nvSpPr>
          <p:cNvPr id="582" name="Google Shape;582;p20"/>
          <p:cNvSpPr txBox="1"/>
          <p:nvPr/>
        </p:nvSpPr>
        <p:spPr>
          <a:xfrm>
            <a:off x="3017541" y="8724900"/>
            <a:ext cx="12250632" cy="19389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모델 학습 성과 비교 &lt;저 템플릿 맞춰서 수정&gt;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pic>
        <p:nvPicPr>
          <p:cNvPr id="583" name="Google Shape;583;p20"/>
          <p:cNvPicPr preferRelativeResize="0"/>
          <p:nvPr/>
        </p:nvPicPr>
        <p:blipFill rotWithShape="1">
          <a:blip r:embed="rId6">
            <a:alphaModFix/>
          </a:blip>
          <a:srcRect b="0" l="0" r="0" t="0"/>
          <a:stretch/>
        </p:blipFill>
        <p:spPr>
          <a:xfrm>
            <a:off x="2070700" y="1852153"/>
            <a:ext cx="14146599" cy="65826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87" name="Shape 587"/>
        <p:cNvGrpSpPr/>
        <p:nvPr/>
      </p:nvGrpSpPr>
      <p:grpSpPr>
        <a:xfrm>
          <a:off x="0" y="0"/>
          <a:ext cx="0" cy="0"/>
          <a:chOff x="0" y="0"/>
          <a:chExt cx="0" cy="0"/>
        </a:xfrm>
      </p:grpSpPr>
      <p:pic>
        <p:nvPicPr>
          <p:cNvPr id="588" name="Google Shape;588;p21"/>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589" name="Google Shape;589;p21"/>
          <p:cNvGrpSpPr/>
          <p:nvPr/>
        </p:nvGrpSpPr>
        <p:grpSpPr>
          <a:xfrm>
            <a:off x="16526181" y="641870"/>
            <a:ext cx="1644329" cy="862290"/>
            <a:chOff x="16526181" y="641870"/>
            <a:chExt cx="1644329" cy="862290"/>
          </a:xfrm>
        </p:grpSpPr>
        <p:grpSp>
          <p:nvGrpSpPr>
            <p:cNvPr id="590" name="Google Shape;590;p21"/>
            <p:cNvGrpSpPr/>
            <p:nvPr/>
          </p:nvGrpSpPr>
          <p:grpSpPr>
            <a:xfrm>
              <a:off x="16526181" y="641870"/>
              <a:ext cx="760643" cy="760643"/>
              <a:chOff x="16526181" y="641870"/>
              <a:chExt cx="760643" cy="760643"/>
            </a:xfrm>
          </p:grpSpPr>
          <p:pic>
            <p:nvPicPr>
              <p:cNvPr id="591" name="Google Shape;591;p21"/>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592" name="Google Shape;592;p21"/>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593" name="Google Shape;593;p21"/>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594" name="Google Shape;594;p21"/>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경기 시그널 분석 – 경기선행지수(CLI)</a:t>
            </a:r>
            <a:endParaRPr b="0" i="0" sz="4000" u="none" cap="none" strike="noStrike">
              <a:solidFill>
                <a:schemeClr val="dk1"/>
              </a:solidFill>
              <a:latin typeface="Arial"/>
              <a:ea typeface="Arial"/>
              <a:cs typeface="Arial"/>
              <a:sym typeface="Arial"/>
            </a:endParaRPr>
          </a:p>
        </p:txBody>
      </p:sp>
      <p:sp>
        <p:nvSpPr>
          <p:cNvPr id="595" name="Google Shape;595;p21"/>
          <p:cNvSpPr txBox="1"/>
          <p:nvPr/>
        </p:nvSpPr>
        <p:spPr>
          <a:xfrm>
            <a:off x="3017541" y="8724900"/>
            <a:ext cx="12250632"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예측 / 실제치 비교</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pic>
        <p:nvPicPr>
          <p:cNvPr id="596" name="Google Shape;596;p21"/>
          <p:cNvPicPr preferRelativeResize="0"/>
          <p:nvPr/>
        </p:nvPicPr>
        <p:blipFill rotWithShape="1">
          <a:blip r:embed="rId6">
            <a:alphaModFix/>
          </a:blip>
          <a:srcRect b="0" l="0" r="0" t="0"/>
          <a:stretch/>
        </p:blipFill>
        <p:spPr>
          <a:xfrm>
            <a:off x="3581400" y="2324100"/>
            <a:ext cx="10439400" cy="4196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600" name="Shape 600"/>
        <p:cNvGrpSpPr/>
        <p:nvPr/>
      </p:nvGrpSpPr>
      <p:grpSpPr>
        <a:xfrm>
          <a:off x="0" y="0"/>
          <a:ext cx="0" cy="0"/>
          <a:chOff x="0" y="0"/>
          <a:chExt cx="0" cy="0"/>
        </a:xfrm>
      </p:grpSpPr>
      <p:pic>
        <p:nvPicPr>
          <p:cNvPr id="601" name="Google Shape;601;p22"/>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602" name="Google Shape;602;p22"/>
          <p:cNvGrpSpPr/>
          <p:nvPr/>
        </p:nvGrpSpPr>
        <p:grpSpPr>
          <a:xfrm>
            <a:off x="16526181" y="641870"/>
            <a:ext cx="1644329" cy="862290"/>
            <a:chOff x="16526181" y="641870"/>
            <a:chExt cx="1644329" cy="862290"/>
          </a:xfrm>
        </p:grpSpPr>
        <p:grpSp>
          <p:nvGrpSpPr>
            <p:cNvPr id="603" name="Google Shape;603;p22"/>
            <p:cNvGrpSpPr/>
            <p:nvPr/>
          </p:nvGrpSpPr>
          <p:grpSpPr>
            <a:xfrm>
              <a:off x="16526181" y="641870"/>
              <a:ext cx="760643" cy="760643"/>
              <a:chOff x="16526181" y="641870"/>
              <a:chExt cx="760643" cy="760643"/>
            </a:xfrm>
          </p:grpSpPr>
          <p:pic>
            <p:nvPicPr>
              <p:cNvPr id="604" name="Google Shape;604;p22"/>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605" name="Google Shape;605;p22"/>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606" name="Google Shape;606;p22"/>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607" name="Google Shape;607;p22"/>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경기 시그널 분석 – 경기선행지수(CLI)</a:t>
            </a:r>
            <a:endParaRPr b="0" i="0" sz="4000" u="none" cap="none" strike="noStrike">
              <a:solidFill>
                <a:schemeClr val="dk1"/>
              </a:solidFill>
              <a:latin typeface="Arial"/>
              <a:ea typeface="Arial"/>
              <a:cs typeface="Arial"/>
              <a:sym typeface="Arial"/>
            </a:endParaRPr>
          </a:p>
        </p:txBody>
      </p:sp>
      <p:sp>
        <p:nvSpPr>
          <p:cNvPr id="608" name="Google Shape;608;p22"/>
          <p:cNvSpPr txBox="1"/>
          <p:nvPr/>
        </p:nvSpPr>
        <p:spPr>
          <a:xfrm>
            <a:off x="3017541" y="8366044"/>
            <a:ext cx="12250632" cy="25545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CLI를 활용해서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안정적인 자산 운용 (MDD 최소화)</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
        <p:nvSpPr>
          <p:cNvPr id="609" name="Google Shape;609;p22"/>
          <p:cNvSpPr txBox="1"/>
          <p:nvPr/>
        </p:nvSpPr>
        <p:spPr>
          <a:xfrm>
            <a:off x="3017541" y="3246769"/>
            <a:ext cx="12250632" cy="31700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CLI에 따른 경기 4국면(확장, 회복, 둔화, 위축)</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코스피 수익률 DF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=&gt; 확장, 회복의 경우 상승장</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=&gt; 둔화, 위축의 경우 하락장</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613" name="Shape 613"/>
        <p:cNvGrpSpPr/>
        <p:nvPr/>
      </p:nvGrpSpPr>
      <p:grpSpPr>
        <a:xfrm>
          <a:off x="0" y="0"/>
          <a:ext cx="0" cy="0"/>
          <a:chOff x="0" y="0"/>
          <a:chExt cx="0" cy="0"/>
        </a:xfrm>
      </p:grpSpPr>
      <p:pic>
        <p:nvPicPr>
          <p:cNvPr id="614" name="Google Shape;614;p23"/>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615" name="Google Shape;615;p23"/>
          <p:cNvGrpSpPr/>
          <p:nvPr/>
        </p:nvGrpSpPr>
        <p:grpSpPr>
          <a:xfrm>
            <a:off x="16526181" y="641870"/>
            <a:ext cx="1644329" cy="862290"/>
            <a:chOff x="16526181" y="641870"/>
            <a:chExt cx="1644329" cy="862290"/>
          </a:xfrm>
        </p:grpSpPr>
        <p:grpSp>
          <p:nvGrpSpPr>
            <p:cNvPr id="616" name="Google Shape;616;p23"/>
            <p:cNvGrpSpPr/>
            <p:nvPr/>
          </p:nvGrpSpPr>
          <p:grpSpPr>
            <a:xfrm>
              <a:off x="16526181" y="641870"/>
              <a:ext cx="760643" cy="760643"/>
              <a:chOff x="16526181" y="641870"/>
              <a:chExt cx="760643" cy="760643"/>
            </a:xfrm>
          </p:grpSpPr>
          <p:pic>
            <p:nvPicPr>
              <p:cNvPr id="617" name="Google Shape;617;p23"/>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618" name="Google Shape;618;p23"/>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619" name="Google Shape;619;p23"/>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620" name="Google Shape;620;p23"/>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포트폴리오 이론 – 마코위츠 모형</a:t>
            </a:r>
            <a:endParaRPr b="0" i="0" sz="1400" u="none" cap="none" strike="noStrike">
              <a:solidFill>
                <a:srgbClr val="000000"/>
              </a:solidFill>
              <a:latin typeface="Arial"/>
              <a:ea typeface="Arial"/>
              <a:cs typeface="Arial"/>
              <a:sym typeface="Arial"/>
            </a:endParaRPr>
          </a:p>
        </p:txBody>
      </p:sp>
      <p:pic>
        <p:nvPicPr>
          <p:cNvPr descr="타이밍보다 분산에 집중하면 중간은 간다" id="621" name="Google Shape;621;p23"/>
          <p:cNvPicPr preferRelativeResize="0"/>
          <p:nvPr/>
        </p:nvPicPr>
        <p:blipFill rotWithShape="1">
          <a:blip r:embed="rId6">
            <a:alphaModFix/>
          </a:blip>
          <a:srcRect b="0" l="0" r="0" t="0"/>
          <a:stretch/>
        </p:blipFill>
        <p:spPr>
          <a:xfrm>
            <a:off x="673016" y="2008215"/>
            <a:ext cx="5204505" cy="4802970"/>
          </a:xfrm>
          <a:prstGeom prst="rect">
            <a:avLst/>
          </a:prstGeom>
          <a:noFill/>
          <a:ln>
            <a:noFill/>
          </a:ln>
        </p:spPr>
      </p:pic>
      <p:pic>
        <p:nvPicPr>
          <p:cNvPr id="622" name="Google Shape;622;p23"/>
          <p:cNvPicPr preferRelativeResize="0"/>
          <p:nvPr/>
        </p:nvPicPr>
        <p:blipFill rotWithShape="1">
          <a:blip r:embed="rId7">
            <a:alphaModFix/>
          </a:blip>
          <a:srcRect b="0" l="0" r="0" t="0"/>
          <a:stretch/>
        </p:blipFill>
        <p:spPr>
          <a:xfrm>
            <a:off x="6664967" y="1835276"/>
            <a:ext cx="10621857" cy="55919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626" name="Shape 626"/>
        <p:cNvGrpSpPr/>
        <p:nvPr/>
      </p:nvGrpSpPr>
      <p:grpSpPr>
        <a:xfrm>
          <a:off x="0" y="0"/>
          <a:ext cx="0" cy="0"/>
          <a:chOff x="0" y="0"/>
          <a:chExt cx="0" cy="0"/>
        </a:xfrm>
      </p:grpSpPr>
      <p:pic>
        <p:nvPicPr>
          <p:cNvPr id="627" name="Google Shape;627;p24"/>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628" name="Google Shape;628;p24"/>
          <p:cNvGrpSpPr/>
          <p:nvPr/>
        </p:nvGrpSpPr>
        <p:grpSpPr>
          <a:xfrm>
            <a:off x="16526181" y="641870"/>
            <a:ext cx="1644329" cy="862290"/>
            <a:chOff x="16526181" y="641870"/>
            <a:chExt cx="1644329" cy="862290"/>
          </a:xfrm>
        </p:grpSpPr>
        <p:grpSp>
          <p:nvGrpSpPr>
            <p:cNvPr id="629" name="Google Shape;629;p24"/>
            <p:cNvGrpSpPr/>
            <p:nvPr/>
          </p:nvGrpSpPr>
          <p:grpSpPr>
            <a:xfrm>
              <a:off x="16526181" y="641870"/>
              <a:ext cx="760643" cy="760643"/>
              <a:chOff x="16526181" y="641870"/>
              <a:chExt cx="760643" cy="760643"/>
            </a:xfrm>
          </p:grpSpPr>
          <p:pic>
            <p:nvPicPr>
              <p:cNvPr id="630" name="Google Shape;630;p2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631" name="Google Shape;631;p2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632" name="Google Shape;632;p24"/>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633" name="Google Shape;633;p24"/>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포트폴리오 이론 – 마코위츠 모형</a:t>
            </a:r>
            <a:endParaRPr b="0" i="0" sz="1400" u="none" cap="none" strike="noStrike">
              <a:solidFill>
                <a:srgbClr val="000000"/>
              </a:solidFill>
              <a:latin typeface="Arial"/>
              <a:ea typeface="Arial"/>
              <a:cs typeface="Arial"/>
              <a:sym typeface="Arial"/>
            </a:endParaRPr>
          </a:p>
        </p:txBody>
      </p:sp>
      <p:pic>
        <p:nvPicPr>
          <p:cNvPr descr="타이밍보다 분산에 집중하면 중간은 간다" id="634" name="Google Shape;634;p24"/>
          <p:cNvPicPr preferRelativeResize="0"/>
          <p:nvPr/>
        </p:nvPicPr>
        <p:blipFill rotWithShape="1">
          <a:blip r:embed="rId6">
            <a:alphaModFix/>
          </a:blip>
          <a:srcRect b="0" l="0" r="0" t="0"/>
          <a:stretch/>
        </p:blipFill>
        <p:spPr>
          <a:xfrm>
            <a:off x="673016" y="2008215"/>
            <a:ext cx="5204505" cy="4802970"/>
          </a:xfrm>
          <a:prstGeom prst="rect">
            <a:avLst/>
          </a:prstGeom>
          <a:noFill/>
          <a:ln>
            <a:noFill/>
          </a:ln>
        </p:spPr>
      </p:pic>
      <p:pic>
        <p:nvPicPr>
          <p:cNvPr id="635" name="Google Shape;635;p24"/>
          <p:cNvPicPr preferRelativeResize="0"/>
          <p:nvPr/>
        </p:nvPicPr>
        <p:blipFill rotWithShape="1">
          <a:blip r:embed="rId7">
            <a:alphaModFix/>
          </a:blip>
          <a:srcRect b="0" l="0" r="0" t="0"/>
          <a:stretch/>
        </p:blipFill>
        <p:spPr>
          <a:xfrm>
            <a:off x="7315200" y="1559265"/>
            <a:ext cx="9401142" cy="5940827"/>
          </a:xfrm>
          <a:prstGeom prst="rect">
            <a:avLst/>
          </a:prstGeom>
          <a:noFill/>
          <a:ln>
            <a:noFill/>
          </a:ln>
        </p:spPr>
      </p:pic>
      <p:sp>
        <p:nvSpPr>
          <p:cNvPr id="636" name="Google Shape;636;p24"/>
          <p:cNvSpPr txBox="1"/>
          <p:nvPr/>
        </p:nvSpPr>
        <p:spPr>
          <a:xfrm>
            <a:off x="990600" y="7576824"/>
            <a:ext cx="112014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확실성 등가 + 포트폴리오 모형 = 목표함수</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640" name="Shape 640"/>
        <p:cNvGrpSpPr/>
        <p:nvPr/>
      </p:nvGrpSpPr>
      <p:grpSpPr>
        <a:xfrm>
          <a:off x="0" y="0"/>
          <a:ext cx="0" cy="0"/>
          <a:chOff x="0" y="0"/>
          <a:chExt cx="0" cy="0"/>
        </a:xfrm>
      </p:grpSpPr>
      <p:pic>
        <p:nvPicPr>
          <p:cNvPr id="641" name="Google Shape;641;p25"/>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642" name="Google Shape;642;p25"/>
          <p:cNvGrpSpPr/>
          <p:nvPr/>
        </p:nvGrpSpPr>
        <p:grpSpPr>
          <a:xfrm>
            <a:off x="16526181" y="641870"/>
            <a:ext cx="1644329" cy="862290"/>
            <a:chOff x="16526181" y="641870"/>
            <a:chExt cx="1644329" cy="862290"/>
          </a:xfrm>
        </p:grpSpPr>
        <p:grpSp>
          <p:nvGrpSpPr>
            <p:cNvPr id="643" name="Google Shape;643;p25"/>
            <p:cNvGrpSpPr/>
            <p:nvPr/>
          </p:nvGrpSpPr>
          <p:grpSpPr>
            <a:xfrm>
              <a:off x="16526181" y="641870"/>
              <a:ext cx="760643" cy="760643"/>
              <a:chOff x="16526181" y="641870"/>
              <a:chExt cx="760643" cy="760643"/>
            </a:xfrm>
          </p:grpSpPr>
          <p:pic>
            <p:nvPicPr>
              <p:cNvPr id="644" name="Google Shape;644;p25"/>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645" name="Google Shape;645;p25"/>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646" name="Google Shape;646;p25"/>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647" name="Google Shape;647;p25"/>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포트폴리오 이론 – 마코위츠 모형</a:t>
            </a:r>
            <a:endParaRPr b="0" i="0" sz="1400" u="none" cap="none" strike="noStrike">
              <a:solidFill>
                <a:srgbClr val="000000"/>
              </a:solidFill>
              <a:latin typeface="Arial"/>
              <a:ea typeface="Arial"/>
              <a:cs typeface="Arial"/>
              <a:sym typeface="Arial"/>
            </a:endParaRPr>
          </a:p>
        </p:txBody>
      </p:sp>
      <p:pic>
        <p:nvPicPr>
          <p:cNvPr descr="타이밍보다 분산에 집중하면 중간은 간다" id="648" name="Google Shape;648;p25"/>
          <p:cNvPicPr preferRelativeResize="0"/>
          <p:nvPr/>
        </p:nvPicPr>
        <p:blipFill rotWithShape="1">
          <a:blip r:embed="rId6">
            <a:alphaModFix/>
          </a:blip>
          <a:srcRect b="0" l="0" r="0" t="0"/>
          <a:stretch/>
        </p:blipFill>
        <p:spPr>
          <a:xfrm>
            <a:off x="673016" y="2008215"/>
            <a:ext cx="5204505" cy="4802970"/>
          </a:xfrm>
          <a:prstGeom prst="rect">
            <a:avLst/>
          </a:prstGeom>
          <a:noFill/>
          <a:ln>
            <a:noFill/>
          </a:ln>
        </p:spPr>
      </p:pic>
      <p:pic>
        <p:nvPicPr>
          <p:cNvPr id="649" name="Google Shape;649;p25"/>
          <p:cNvPicPr preferRelativeResize="0"/>
          <p:nvPr/>
        </p:nvPicPr>
        <p:blipFill rotWithShape="1">
          <a:blip r:embed="rId7">
            <a:alphaModFix/>
          </a:blip>
          <a:srcRect b="0" l="0" r="0" t="0"/>
          <a:stretch/>
        </p:blipFill>
        <p:spPr>
          <a:xfrm>
            <a:off x="6400800" y="2053119"/>
            <a:ext cx="9448800" cy="4393748"/>
          </a:xfrm>
          <a:prstGeom prst="rect">
            <a:avLst/>
          </a:prstGeom>
          <a:noFill/>
          <a:ln>
            <a:noFill/>
          </a:ln>
        </p:spPr>
      </p:pic>
      <p:pic>
        <p:nvPicPr>
          <p:cNvPr id="650" name="Google Shape;650;p25"/>
          <p:cNvPicPr preferRelativeResize="0"/>
          <p:nvPr/>
        </p:nvPicPr>
        <p:blipFill rotWithShape="1">
          <a:blip r:embed="rId8">
            <a:alphaModFix/>
          </a:blip>
          <a:srcRect b="0" l="0" r="0" t="0"/>
          <a:stretch/>
        </p:blipFill>
        <p:spPr>
          <a:xfrm>
            <a:off x="6400800" y="6446867"/>
            <a:ext cx="8063858" cy="35544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654" name="Shape 654"/>
        <p:cNvGrpSpPr/>
        <p:nvPr/>
      </p:nvGrpSpPr>
      <p:grpSpPr>
        <a:xfrm>
          <a:off x="0" y="0"/>
          <a:ext cx="0" cy="0"/>
          <a:chOff x="0" y="0"/>
          <a:chExt cx="0" cy="0"/>
        </a:xfrm>
      </p:grpSpPr>
      <p:pic>
        <p:nvPicPr>
          <p:cNvPr id="655" name="Google Shape;655;p26"/>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656" name="Google Shape;656;p26"/>
          <p:cNvGrpSpPr/>
          <p:nvPr/>
        </p:nvGrpSpPr>
        <p:grpSpPr>
          <a:xfrm>
            <a:off x="16526181" y="641870"/>
            <a:ext cx="1644329" cy="862290"/>
            <a:chOff x="16526181" y="641870"/>
            <a:chExt cx="1644329" cy="862290"/>
          </a:xfrm>
        </p:grpSpPr>
        <p:grpSp>
          <p:nvGrpSpPr>
            <p:cNvPr id="657" name="Google Shape;657;p26"/>
            <p:cNvGrpSpPr/>
            <p:nvPr/>
          </p:nvGrpSpPr>
          <p:grpSpPr>
            <a:xfrm>
              <a:off x="16526181" y="641870"/>
              <a:ext cx="760643" cy="760643"/>
              <a:chOff x="16526181" y="641870"/>
              <a:chExt cx="760643" cy="760643"/>
            </a:xfrm>
          </p:grpSpPr>
          <p:pic>
            <p:nvPicPr>
              <p:cNvPr id="658" name="Google Shape;658;p26"/>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659" name="Google Shape;659;p26"/>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660" name="Google Shape;660;p26"/>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661" name="Google Shape;661;p26"/>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Feature 선정</a:t>
            </a:r>
            <a:endParaRPr b="0" i="0" sz="1400" u="none" cap="none" strike="noStrike">
              <a:solidFill>
                <a:srgbClr val="000000"/>
              </a:solidFill>
              <a:latin typeface="Arial"/>
              <a:ea typeface="Arial"/>
              <a:cs typeface="Arial"/>
              <a:sym typeface="Arial"/>
            </a:endParaRPr>
          </a:p>
        </p:txBody>
      </p:sp>
      <p:sp>
        <p:nvSpPr>
          <p:cNvPr id="662" name="Google Shape;662;p26"/>
          <p:cNvSpPr txBox="1"/>
          <p:nvPr/>
        </p:nvSpPr>
        <p:spPr>
          <a:xfrm>
            <a:off x="662130" y="3162300"/>
            <a:ext cx="12250632" cy="50167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KOSPI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IAU : 금 ETF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NASDAQ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VNQ : 부동산 ETF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DBS : 원자재 ETF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단기 채권 총 수익률</a:t>
            </a:r>
            <a:endParaRPr b="0" i="0" sz="4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중기 채권 총 수익률</a:t>
            </a:r>
            <a:endParaRPr b="0" i="0" sz="4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
        <p:nvSpPr>
          <p:cNvPr id="663" name="Google Shape;663;p26"/>
          <p:cNvSpPr txBox="1"/>
          <p:nvPr/>
        </p:nvSpPr>
        <p:spPr>
          <a:xfrm>
            <a:off x="5924794" y="3619500"/>
            <a:ext cx="12250632"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증권 시장을 대표하는 지수를 통해</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포트폴리오 투자 비중 결정</a:t>
            </a:r>
            <a:endParaRPr b="0" i="0" sz="1400" u="none" cap="none" strike="noStrike">
              <a:solidFill>
                <a:srgbClr val="000000"/>
              </a:solidFill>
              <a:latin typeface="Arial"/>
              <a:ea typeface="Arial"/>
              <a:cs typeface="Arial"/>
              <a:sym typeface="Arial"/>
            </a:endParaRPr>
          </a:p>
        </p:txBody>
      </p:sp>
      <p:sp>
        <p:nvSpPr>
          <p:cNvPr id="664" name="Google Shape;664;p26"/>
          <p:cNvSpPr txBox="1"/>
          <p:nvPr/>
        </p:nvSpPr>
        <p:spPr>
          <a:xfrm>
            <a:off x="5924794" y="6037975"/>
            <a:ext cx="1225063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KOSPI 수익률 (+) =&gt; 주식 투자 타이밍</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668" name="Shape 668"/>
        <p:cNvGrpSpPr/>
        <p:nvPr/>
      </p:nvGrpSpPr>
      <p:grpSpPr>
        <a:xfrm>
          <a:off x="0" y="0"/>
          <a:ext cx="0" cy="0"/>
          <a:chOff x="0" y="0"/>
          <a:chExt cx="0" cy="0"/>
        </a:xfrm>
      </p:grpSpPr>
      <p:pic>
        <p:nvPicPr>
          <p:cNvPr id="669" name="Google Shape;669;p27"/>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670" name="Google Shape;670;p27"/>
          <p:cNvGrpSpPr/>
          <p:nvPr/>
        </p:nvGrpSpPr>
        <p:grpSpPr>
          <a:xfrm>
            <a:off x="16526181" y="641870"/>
            <a:ext cx="1644329" cy="862290"/>
            <a:chOff x="16526181" y="641870"/>
            <a:chExt cx="1644329" cy="862290"/>
          </a:xfrm>
        </p:grpSpPr>
        <p:grpSp>
          <p:nvGrpSpPr>
            <p:cNvPr id="671" name="Google Shape;671;p27"/>
            <p:cNvGrpSpPr/>
            <p:nvPr/>
          </p:nvGrpSpPr>
          <p:grpSpPr>
            <a:xfrm>
              <a:off x="16526181" y="641870"/>
              <a:ext cx="760643" cy="760643"/>
              <a:chOff x="16526181" y="641870"/>
              <a:chExt cx="760643" cy="760643"/>
            </a:xfrm>
          </p:grpSpPr>
          <p:pic>
            <p:nvPicPr>
              <p:cNvPr id="672" name="Google Shape;672;p27"/>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673" name="Google Shape;673;p27"/>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674" name="Google Shape;674;p27"/>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675" name="Google Shape;675;p27"/>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Feature 선정</a:t>
            </a:r>
            <a:endParaRPr b="0" i="0" sz="1400" u="none" cap="none" strike="noStrike">
              <a:solidFill>
                <a:srgbClr val="000000"/>
              </a:solidFill>
              <a:latin typeface="Arial"/>
              <a:ea typeface="Arial"/>
              <a:cs typeface="Arial"/>
              <a:sym typeface="Arial"/>
            </a:endParaRPr>
          </a:p>
        </p:txBody>
      </p:sp>
      <p:sp>
        <p:nvSpPr>
          <p:cNvPr id="676" name="Google Shape;676;p27"/>
          <p:cNvSpPr txBox="1"/>
          <p:nvPr/>
        </p:nvSpPr>
        <p:spPr>
          <a:xfrm>
            <a:off x="3017541" y="2925586"/>
            <a:ext cx="12250632"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채권 투자 전략</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 적극적 투자 전략 -</a:t>
            </a:r>
            <a:endParaRPr b="0" i="0" sz="4000" u="none" cap="none" strike="noStrike">
              <a:solidFill>
                <a:schemeClr val="dk1"/>
              </a:solidFill>
              <a:latin typeface="Arial"/>
              <a:ea typeface="Arial"/>
              <a:cs typeface="Arial"/>
              <a:sym typeface="Arial"/>
            </a:endParaRPr>
          </a:p>
        </p:txBody>
      </p:sp>
      <p:sp>
        <p:nvSpPr>
          <p:cNvPr id="677" name="Google Shape;677;p27"/>
          <p:cNvSpPr txBox="1"/>
          <p:nvPr/>
        </p:nvSpPr>
        <p:spPr>
          <a:xfrm>
            <a:off x="2346970" y="4760703"/>
            <a:ext cx="13591773" cy="25545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기준 금리 인상 -&gt; 채권 가격 하락</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적극적 투자 전략 : 채권 이자 수익률 + 채권가 차액 수익률</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채권 지수 총 수익률 = 채권가 수익률(자본수익률) + 이자수익률 </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69" name="Shape 169"/>
        <p:cNvGrpSpPr/>
        <p:nvPr/>
      </p:nvGrpSpPr>
      <p:grpSpPr>
        <a:xfrm>
          <a:off x="0" y="0"/>
          <a:ext cx="0" cy="0"/>
          <a:chOff x="0" y="0"/>
          <a:chExt cx="0" cy="0"/>
        </a:xfrm>
      </p:grpSpPr>
      <p:sp>
        <p:nvSpPr>
          <p:cNvPr id="170" name="Google Shape;170;g12d733afbcc_1_0"/>
          <p:cNvSpPr/>
          <p:nvPr/>
        </p:nvSpPr>
        <p:spPr>
          <a:xfrm>
            <a:off x="673015" y="2544816"/>
            <a:ext cx="5754300" cy="6943200"/>
          </a:xfrm>
          <a:prstGeom prst="roundRect">
            <a:avLst>
              <a:gd fmla="val 16667" name="adj"/>
            </a:avLst>
          </a:prstGeom>
          <a:solidFill>
            <a:srgbClr val="B7CCE4"/>
          </a:solidFill>
          <a:ln>
            <a:noFill/>
          </a:ln>
          <a:effectLst>
            <a:outerShdw blurRad="127000" sx="101000" rotWithShape="0" algn="tl" sy="101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 name="Google Shape;171;g12d733afbcc_1_0"/>
          <p:cNvSpPr/>
          <p:nvPr/>
        </p:nvSpPr>
        <p:spPr>
          <a:xfrm>
            <a:off x="7138978" y="2571480"/>
            <a:ext cx="10781400" cy="6943200"/>
          </a:xfrm>
          <a:prstGeom prst="roundRect">
            <a:avLst>
              <a:gd fmla="val 16667" name="adj"/>
            </a:avLst>
          </a:prstGeom>
          <a:solidFill>
            <a:srgbClr val="FDE9D8"/>
          </a:solidFill>
          <a:ln>
            <a:noFill/>
          </a:ln>
          <a:effectLst>
            <a:outerShdw blurRad="127000" sx="101000" rotWithShape="0" algn="tl" sy="101000">
              <a:srgbClr val="000000">
                <a:alpha val="40000"/>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g12d733afbcc_1_0"/>
          <p:cNvSpPr/>
          <p:nvPr/>
        </p:nvSpPr>
        <p:spPr>
          <a:xfrm>
            <a:off x="673016" y="2533656"/>
            <a:ext cx="5754300" cy="6943200"/>
          </a:xfrm>
          <a:prstGeom prst="roundRect">
            <a:avLst>
              <a:gd fmla="val 16667" name="adj"/>
            </a:avLst>
          </a:prstGeom>
          <a:solidFill>
            <a:srgbClr val="C5D8F1"/>
          </a:solidFill>
          <a:ln>
            <a:noFill/>
          </a:ln>
          <a:effectLst>
            <a:outerShdw blurRad="127000" sx="101000" rotWithShape="0" algn="tl" sy="101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3" name="Google Shape;173;g12d733afbcc_1_0"/>
          <p:cNvSpPr/>
          <p:nvPr/>
        </p:nvSpPr>
        <p:spPr>
          <a:xfrm>
            <a:off x="670409" y="2531649"/>
            <a:ext cx="5754300" cy="6943200"/>
          </a:xfrm>
          <a:prstGeom prst="roundRect">
            <a:avLst>
              <a:gd fmla="val 16667" name="adj"/>
            </a:avLst>
          </a:prstGeom>
          <a:solidFill>
            <a:srgbClr val="538C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 name="Google Shape;174;g12d733afbcc_1_0"/>
          <p:cNvSpPr/>
          <p:nvPr/>
        </p:nvSpPr>
        <p:spPr>
          <a:xfrm>
            <a:off x="664989" y="2531685"/>
            <a:ext cx="5754300" cy="6943200"/>
          </a:xfrm>
          <a:prstGeom prst="roundRect">
            <a:avLst>
              <a:gd fmla="val 16667" name="adj"/>
            </a:avLst>
          </a:prstGeom>
          <a:solidFill>
            <a:srgbClr val="C5D8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5" name="Google Shape;175;g12d733afbcc_1_0"/>
          <p:cNvSpPr/>
          <p:nvPr/>
        </p:nvSpPr>
        <p:spPr>
          <a:xfrm>
            <a:off x="2357528" y="2184855"/>
            <a:ext cx="2370900" cy="69300"/>
          </a:xfrm>
          <a:prstGeom prst="roundRect">
            <a:avLst>
              <a:gd fmla="val 16667" name="adj"/>
            </a:avLst>
          </a:prstGeom>
          <a:solidFill>
            <a:srgbClr val="8EB4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6" name="Google Shape;176;g12d733afbcc_1_0"/>
          <p:cNvPicPr preferRelativeResize="0"/>
          <p:nvPr/>
        </p:nvPicPr>
        <p:blipFill rotWithShape="1">
          <a:blip r:embed="rId3">
            <a:alphaModFix/>
          </a:blip>
          <a:srcRect b="0" l="0" r="0" t="0"/>
          <a:stretch/>
        </p:blipFill>
        <p:spPr>
          <a:xfrm>
            <a:off x="701593" y="1183117"/>
            <a:ext cx="6994774" cy="222427"/>
          </a:xfrm>
          <a:prstGeom prst="rect">
            <a:avLst/>
          </a:prstGeom>
          <a:noFill/>
          <a:ln>
            <a:noFill/>
          </a:ln>
        </p:spPr>
      </p:pic>
      <p:pic>
        <p:nvPicPr>
          <p:cNvPr id="177" name="Google Shape;177;g12d733afbcc_1_0"/>
          <p:cNvPicPr preferRelativeResize="0"/>
          <p:nvPr/>
        </p:nvPicPr>
        <p:blipFill rotWithShape="1">
          <a:blip r:embed="rId4">
            <a:alphaModFix/>
          </a:blip>
          <a:srcRect b="0" l="0" r="0" t="0"/>
          <a:stretch/>
        </p:blipFill>
        <p:spPr>
          <a:xfrm>
            <a:off x="963937" y="497309"/>
            <a:ext cx="581843" cy="602623"/>
          </a:xfrm>
          <a:prstGeom prst="rect">
            <a:avLst/>
          </a:prstGeom>
          <a:noFill/>
          <a:ln>
            <a:noFill/>
          </a:ln>
          <a:effectLst>
            <a:outerShdw blurRad="50800" rotWithShape="0" algn="tl" dir="2700000" dist="38100">
              <a:srgbClr val="000000">
                <a:alpha val="40000"/>
              </a:srgbClr>
            </a:outerShdw>
          </a:effectLst>
        </p:spPr>
      </p:pic>
      <p:sp>
        <p:nvSpPr>
          <p:cNvPr id="178" name="Google Shape;178;g12d733afbcc_1_0"/>
          <p:cNvSpPr txBox="1"/>
          <p:nvPr/>
        </p:nvSpPr>
        <p:spPr>
          <a:xfrm>
            <a:off x="1724192" y="466848"/>
            <a:ext cx="5943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Montserrat ExtraBold"/>
                <a:ea typeface="Montserrat ExtraBold"/>
                <a:cs typeface="Montserrat ExtraBold"/>
                <a:sym typeface="Montserrat ExtraBold"/>
              </a:rPr>
              <a:t>TEAM INTRODUCING</a:t>
            </a:r>
            <a:endParaRPr b="0" i="0" sz="1400" u="none" cap="none" strike="noStrike">
              <a:solidFill>
                <a:srgbClr val="000000"/>
              </a:solidFill>
              <a:latin typeface="Montserrat ExtraBold"/>
              <a:ea typeface="Montserrat ExtraBold"/>
              <a:cs typeface="Montserrat ExtraBold"/>
              <a:sym typeface="Montserrat ExtraBold"/>
            </a:endParaRPr>
          </a:p>
        </p:txBody>
      </p:sp>
      <p:sp>
        <p:nvSpPr>
          <p:cNvPr id="179" name="Google Shape;179;g12d733afbcc_1_0"/>
          <p:cNvSpPr txBox="1"/>
          <p:nvPr/>
        </p:nvSpPr>
        <p:spPr>
          <a:xfrm>
            <a:off x="2664525" y="1732175"/>
            <a:ext cx="1907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3F3F3F"/>
                </a:solidFill>
                <a:latin typeface="Arial"/>
                <a:ea typeface="Arial"/>
                <a:cs typeface="Arial"/>
                <a:sym typeface="Arial"/>
              </a:rPr>
              <a:t>투자전략 팀</a:t>
            </a:r>
            <a:endParaRPr b="0" i="0" sz="1400" u="none" cap="none" strike="noStrike">
              <a:solidFill>
                <a:srgbClr val="000000"/>
              </a:solidFill>
              <a:latin typeface="Arial"/>
              <a:ea typeface="Arial"/>
              <a:cs typeface="Arial"/>
              <a:sym typeface="Arial"/>
            </a:endParaRPr>
          </a:p>
        </p:txBody>
      </p:sp>
      <p:sp>
        <p:nvSpPr>
          <p:cNvPr id="180" name="Google Shape;180;g12d733afbcc_1_0"/>
          <p:cNvSpPr txBox="1"/>
          <p:nvPr/>
        </p:nvSpPr>
        <p:spPr>
          <a:xfrm>
            <a:off x="11654773" y="1732177"/>
            <a:ext cx="2160000" cy="461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3F3F3F"/>
                </a:solidFill>
                <a:latin typeface="Arial"/>
                <a:ea typeface="Arial"/>
                <a:cs typeface="Arial"/>
                <a:sym typeface="Arial"/>
              </a:rPr>
              <a:t>주식분석 팀</a:t>
            </a:r>
            <a:endParaRPr b="0" i="0" sz="1400" u="none" cap="none" strike="noStrike">
              <a:solidFill>
                <a:srgbClr val="000000"/>
              </a:solidFill>
              <a:latin typeface="Arial"/>
              <a:ea typeface="Arial"/>
              <a:cs typeface="Arial"/>
              <a:sym typeface="Arial"/>
            </a:endParaRPr>
          </a:p>
        </p:txBody>
      </p:sp>
      <p:sp>
        <p:nvSpPr>
          <p:cNvPr id="181" name="Google Shape;181;g12d733afbcc_1_0"/>
          <p:cNvSpPr/>
          <p:nvPr/>
        </p:nvSpPr>
        <p:spPr>
          <a:xfrm>
            <a:off x="11344230" y="2193845"/>
            <a:ext cx="2370900" cy="69300"/>
          </a:xfrm>
          <a:prstGeom prst="roundRect">
            <a:avLst>
              <a:gd fmla="val 16667" name="adj"/>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82" name="Google Shape;182;g12d733afbcc_1_0"/>
          <p:cNvGrpSpPr/>
          <p:nvPr/>
        </p:nvGrpSpPr>
        <p:grpSpPr>
          <a:xfrm>
            <a:off x="8701832" y="9695895"/>
            <a:ext cx="760643" cy="760643"/>
            <a:chOff x="16526181" y="641870"/>
            <a:chExt cx="760643" cy="760643"/>
          </a:xfrm>
        </p:grpSpPr>
        <p:pic>
          <p:nvPicPr>
            <p:cNvPr id="183" name="Google Shape;183;g12d733afbcc_1_0"/>
            <p:cNvPicPr preferRelativeResize="0"/>
            <p:nvPr/>
          </p:nvPicPr>
          <p:blipFill rotWithShape="1">
            <a:blip r:embed="rId5">
              <a:alphaModFix/>
            </a:blip>
            <a:srcRect b="0" l="0" r="0" t="0"/>
            <a:stretch/>
          </p:blipFill>
          <p:spPr>
            <a:xfrm rot="-2700000">
              <a:off x="16639451" y="751387"/>
              <a:ext cx="534103" cy="541608"/>
            </a:xfrm>
            <a:prstGeom prst="rect">
              <a:avLst/>
            </a:prstGeom>
            <a:noFill/>
            <a:ln>
              <a:noFill/>
            </a:ln>
          </p:spPr>
        </p:pic>
        <p:pic>
          <p:nvPicPr>
            <p:cNvPr id="184" name="Google Shape;184;g12d733afbcc_1_0"/>
            <p:cNvPicPr preferRelativeResize="0"/>
            <p:nvPr/>
          </p:nvPicPr>
          <p:blipFill rotWithShape="1">
            <a:blip r:embed="rId6">
              <a:alphaModFix/>
            </a:blip>
            <a:srcRect b="0" l="0" r="0" t="0"/>
            <a:stretch/>
          </p:blipFill>
          <p:spPr>
            <a:xfrm rot="-2700000">
              <a:off x="16772977" y="862138"/>
              <a:ext cx="267052" cy="270804"/>
            </a:xfrm>
            <a:prstGeom prst="rect">
              <a:avLst/>
            </a:prstGeom>
            <a:noFill/>
            <a:ln>
              <a:noFill/>
            </a:ln>
          </p:spPr>
        </p:pic>
      </p:grpSp>
      <p:sp>
        <p:nvSpPr>
          <p:cNvPr id="185" name="Google Shape;185;g12d733afbcc_1_0"/>
          <p:cNvSpPr txBox="1"/>
          <p:nvPr/>
        </p:nvSpPr>
        <p:spPr>
          <a:xfrm>
            <a:off x="8354464" y="9907824"/>
            <a:ext cx="15792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t>
            </a:r>
            <a:r>
              <a:rPr b="1" i="0" lang="en-US" sz="1400" u="none" cap="none" strike="noStrike">
                <a:solidFill>
                  <a:srgbClr val="000000"/>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E</a:t>
            </a:r>
            <a:endParaRPr b="0" i="0" sz="1050" u="none" cap="none" strike="noStrike">
              <a:solidFill>
                <a:schemeClr val="dk1"/>
              </a:solidFill>
              <a:latin typeface="Arial"/>
              <a:ea typeface="Arial"/>
              <a:cs typeface="Arial"/>
              <a:sym typeface="Arial"/>
            </a:endParaRPr>
          </a:p>
        </p:txBody>
      </p:sp>
      <p:sp>
        <p:nvSpPr>
          <p:cNvPr id="186" name="Google Shape;186;g12d733afbcc_1_0"/>
          <p:cNvSpPr/>
          <p:nvPr/>
        </p:nvSpPr>
        <p:spPr>
          <a:xfrm>
            <a:off x="6853100" y="2507925"/>
            <a:ext cx="10975200" cy="6943200"/>
          </a:xfrm>
          <a:prstGeom prst="roundRect">
            <a:avLst>
              <a:gd fmla="val 16667" name="adj"/>
            </a:avLst>
          </a:prstGeom>
          <a:solidFill>
            <a:srgbClr val="F68D36"/>
          </a:solidFill>
          <a:ln>
            <a:noFill/>
          </a:ln>
          <a:effectLst>
            <a:outerShdw blurRad="127000" sx="101000" rotWithShape="0" algn="tl" sy="101000">
              <a:srgbClr val="000000">
                <a:alpha val="40000"/>
              </a:srgbClr>
            </a:outerShdw>
          </a:effectLst>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87" name="Google Shape;187;g12d733afbcc_1_0"/>
          <p:cNvGrpSpPr/>
          <p:nvPr/>
        </p:nvGrpSpPr>
        <p:grpSpPr>
          <a:xfrm>
            <a:off x="7171573" y="3063268"/>
            <a:ext cx="10338269" cy="4189501"/>
            <a:chOff x="7071898" y="3019868"/>
            <a:chExt cx="10338269" cy="4189501"/>
          </a:xfrm>
        </p:grpSpPr>
        <p:sp>
          <p:nvSpPr>
            <p:cNvPr id="188" name="Google Shape;188;g12d733afbcc_1_0"/>
            <p:cNvSpPr txBox="1"/>
            <p:nvPr/>
          </p:nvSpPr>
          <p:spPr>
            <a:xfrm>
              <a:off x="7610091" y="6165276"/>
              <a:ext cx="1131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허강호</a:t>
              </a:r>
              <a:endParaRPr b="1" i="0" sz="1800" u="none" cap="none" strike="noStrike">
                <a:solidFill>
                  <a:schemeClr val="lt1"/>
                </a:solidFill>
                <a:latin typeface="Arial"/>
                <a:ea typeface="Arial"/>
                <a:cs typeface="Arial"/>
                <a:sym typeface="Arial"/>
              </a:endParaRPr>
            </a:p>
          </p:txBody>
        </p:sp>
        <p:grpSp>
          <p:nvGrpSpPr>
            <p:cNvPr id="189" name="Google Shape;189;g12d733afbcc_1_0"/>
            <p:cNvGrpSpPr/>
            <p:nvPr/>
          </p:nvGrpSpPr>
          <p:grpSpPr>
            <a:xfrm>
              <a:off x="7071898" y="3131772"/>
              <a:ext cx="2475300" cy="2526900"/>
              <a:chOff x="3622592" y="2929160"/>
              <a:chExt cx="2475300" cy="2526900"/>
            </a:xfrm>
          </p:grpSpPr>
          <p:sp>
            <p:nvSpPr>
              <p:cNvPr id="190" name="Google Shape;190;g12d733afbcc_1_0"/>
              <p:cNvSpPr/>
              <p:nvPr/>
            </p:nvSpPr>
            <p:spPr>
              <a:xfrm>
                <a:off x="3622592" y="2929160"/>
                <a:ext cx="2475300" cy="252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 name="Google Shape;191;g12d733afbcc_1_0"/>
              <p:cNvSpPr/>
              <p:nvPr/>
            </p:nvSpPr>
            <p:spPr>
              <a:xfrm>
                <a:off x="3697100" y="2975601"/>
                <a:ext cx="2321100" cy="243210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92" name="Google Shape;192;g12d733afbcc_1_0"/>
            <p:cNvPicPr preferRelativeResize="0"/>
            <p:nvPr/>
          </p:nvPicPr>
          <p:blipFill rotWithShape="1">
            <a:blip r:embed="rId7">
              <a:alphaModFix/>
            </a:blip>
            <a:srcRect b="0" l="0" r="0" t="0"/>
            <a:stretch/>
          </p:blipFill>
          <p:spPr>
            <a:xfrm>
              <a:off x="7272149" y="3243030"/>
              <a:ext cx="2086892" cy="2088636"/>
            </a:xfrm>
            <a:prstGeom prst="rect">
              <a:avLst/>
            </a:prstGeom>
            <a:noFill/>
            <a:ln>
              <a:noFill/>
            </a:ln>
          </p:spPr>
        </p:pic>
        <p:grpSp>
          <p:nvGrpSpPr>
            <p:cNvPr id="193" name="Google Shape;193;g12d733afbcc_1_0"/>
            <p:cNvGrpSpPr/>
            <p:nvPr/>
          </p:nvGrpSpPr>
          <p:grpSpPr>
            <a:xfrm>
              <a:off x="9653764" y="3130856"/>
              <a:ext cx="2475300" cy="2526900"/>
              <a:chOff x="3622592" y="2929160"/>
              <a:chExt cx="2475300" cy="2526900"/>
            </a:xfrm>
          </p:grpSpPr>
          <p:sp>
            <p:nvSpPr>
              <p:cNvPr id="194" name="Google Shape;194;g12d733afbcc_1_0"/>
              <p:cNvSpPr/>
              <p:nvPr/>
            </p:nvSpPr>
            <p:spPr>
              <a:xfrm>
                <a:off x="3622592" y="2929160"/>
                <a:ext cx="2475300" cy="252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 name="Google Shape;195;g12d733afbcc_1_0"/>
              <p:cNvSpPr/>
              <p:nvPr/>
            </p:nvSpPr>
            <p:spPr>
              <a:xfrm>
                <a:off x="3697100" y="2975601"/>
                <a:ext cx="2321100" cy="243210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196" name="Google Shape;196;g12d733afbcc_1_0"/>
            <p:cNvPicPr preferRelativeResize="0"/>
            <p:nvPr/>
          </p:nvPicPr>
          <p:blipFill rotWithShape="1">
            <a:blip r:embed="rId8">
              <a:alphaModFix/>
            </a:blip>
            <a:srcRect b="0" l="0" r="0" t="0"/>
            <a:stretch/>
          </p:blipFill>
          <p:spPr>
            <a:xfrm>
              <a:off x="9856024" y="3301511"/>
              <a:ext cx="2060073" cy="2060073"/>
            </a:xfrm>
            <a:prstGeom prst="rect">
              <a:avLst/>
            </a:prstGeom>
            <a:noFill/>
            <a:ln>
              <a:noFill/>
            </a:ln>
          </p:spPr>
        </p:pic>
        <p:grpSp>
          <p:nvGrpSpPr>
            <p:cNvPr id="197" name="Google Shape;197;g12d733afbcc_1_0"/>
            <p:cNvGrpSpPr/>
            <p:nvPr/>
          </p:nvGrpSpPr>
          <p:grpSpPr>
            <a:xfrm>
              <a:off x="12316181" y="3068139"/>
              <a:ext cx="2475300" cy="2526900"/>
              <a:chOff x="3622592" y="2929160"/>
              <a:chExt cx="2475300" cy="2526900"/>
            </a:xfrm>
          </p:grpSpPr>
          <p:sp>
            <p:nvSpPr>
              <p:cNvPr id="198" name="Google Shape;198;g12d733afbcc_1_0"/>
              <p:cNvSpPr/>
              <p:nvPr/>
            </p:nvSpPr>
            <p:spPr>
              <a:xfrm>
                <a:off x="3622592" y="2929160"/>
                <a:ext cx="2475300" cy="252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g12d733afbcc_1_0"/>
              <p:cNvSpPr/>
              <p:nvPr/>
            </p:nvSpPr>
            <p:spPr>
              <a:xfrm>
                <a:off x="3697100" y="2975601"/>
                <a:ext cx="2321100" cy="243210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00" name="Google Shape;200;g12d733afbcc_1_0"/>
            <p:cNvPicPr preferRelativeResize="0"/>
            <p:nvPr/>
          </p:nvPicPr>
          <p:blipFill rotWithShape="1">
            <a:blip r:embed="rId9">
              <a:alphaModFix/>
            </a:blip>
            <a:srcRect b="0" l="0" r="0" t="0"/>
            <a:stretch/>
          </p:blipFill>
          <p:spPr>
            <a:xfrm>
              <a:off x="12518583" y="3272935"/>
              <a:ext cx="2060073" cy="2060073"/>
            </a:xfrm>
            <a:prstGeom prst="rect">
              <a:avLst/>
            </a:prstGeom>
            <a:noFill/>
            <a:ln>
              <a:noFill/>
            </a:ln>
          </p:spPr>
        </p:pic>
        <p:grpSp>
          <p:nvGrpSpPr>
            <p:cNvPr id="201" name="Google Shape;201;g12d733afbcc_1_0"/>
            <p:cNvGrpSpPr/>
            <p:nvPr/>
          </p:nvGrpSpPr>
          <p:grpSpPr>
            <a:xfrm>
              <a:off x="14934867" y="3019868"/>
              <a:ext cx="2475300" cy="2526900"/>
              <a:chOff x="3622592" y="2929160"/>
              <a:chExt cx="2475300" cy="2526900"/>
            </a:xfrm>
          </p:grpSpPr>
          <p:sp>
            <p:nvSpPr>
              <p:cNvPr id="202" name="Google Shape;202;g12d733afbcc_1_0"/>
              <p:cNvSpPr/>
              <p:nvPr/>
            </p:nvSpPr>
            <p:spPr>
              <a:xfrm>
                <a:off x="3622592" y="2929160"/>
                <a:ext cx="2475300" cy="252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g12d733afbcc_1_0"/>
              <p:cNvSpPr/>
              <p:nvPr/>
            </p:nvSpPr>
            <p:spPr>
              <a:xfrm>
                <a:off x="3697100" y="2975601"/>
                <a:ext cx="2321100" cy="243210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04" name="Google Shape;204;g12d733afbcc_1_0"/>
            <p:cNvPicPr preferRelativeResize="0"/>
            <p:nvPr/>
          </p:nvPicPr>
          <p:blipFill rotWithShape="1">
            <a:blip r:embed="rId10">
              <a:alphaModFix/>
            </a:blip>
            <a:srcRect b="0" l="0" r="0" t="0"/>
            <a:stretch/>
          </p:blipFill>
          <p:spPr>
            <a:xfrm>
              <a:off x="15086057" y="3171666"/>
              <a:ext cx="2160000" cy="2160000"/>
            </a:xfrm>
            <a:prstGeom prst="rect">
              <a:avLst/>
            </a:prstGeom>
            <a:noFill/>
            <a:ln>
              <a:noFill/>
            </a:ln>
          </p:spPr>
        </p:pic>
        <p:pic>
          <p:nvPicPr>
            <p:cNvPr id="205" name="Google Shape;205;g12d733afbcc_1_0"/>
            <p:cNvPicPr preferRelativeResize="0"/>
            <p:nvPr/>
          </p:nvPicPr>
          <p:blipFill rotWithShape="1">
            <a:blip r:embed="rId11">
              <a:alphaModFix/>
            </a:blip>
            <a:srcRect b="0" l="0" r="0" t="0"/>
            <a:stretch/>
          </p:blipFill>
          <p:spPr>
            <a:xfrm>
              <a:off x="8629637" y="6176248"/>
              <a:ext cx="410386" cy="337769"/>
            </a:xfrm>
            <a:prstGeom prst="rect">
              <a:avLst/>
            </a:prstGeom>
            <a:noFill/>
            <a:ln>
              <a:noFill/>
            </a:ln>
          </p:spPr>
        </p:pic>
        <p:cxnSp>
          <p:nvCxnSpPr>
            <p:cNvPr id="206" name="Google Shape;206;g12d733afbcc_1_0"/>
            <p:cNvCxnSpPr/>
            <p:nvPr/>
          </p:nvCxnSpPr>
          <p:spPr>
            <a:xfrm>
              <a:off x="7146406" y="5801343"/>
              <a:ext cx="10099800" cy="0"/>
            </a:xfrm>
            <a:prstGeom prst="straightConnector1">
              <a:avLst/>
            </a:prstGeom>
            <a:noFill/>
            <a:ln cap="flat" cmpd="sng" w="22225">
              <a:solidFill>
                <a:schemeClr val="lt1"/>
              </a:solidFill>
              <a:prstDash val="solid"/>
              <a:round/>
              <a:headEnd len="sm" w="sm" type="none"/>
              <a:tailEnd len="sm" w="sm" type="none"/>
            </a:ln>
          </p:spPr>
        </p:cxnSp>
        <p:sp>
          <p:nvSpPr>
            <p:cNvPr id="207" name="Google Shape;207;g12d733afbcc_1_0"/>
            <p:cNvSpPr txBox="1"/>
            <p:nvPr/>
          </p:nvSpPr>
          <p:spPr>
            <a:xfrm>
              <a:off x="10320275" y="6174641"/>
              <a:ext cx="1131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박홍정</a:t>
              </a:r>
              <a:endParaRPr b="1" i="0" sz="1800" u="none" cap="none" strike="noStrike">
                <a:solidFill>
                  <a:schemeClr val="lt1"/>
                </a:solidFill>
                <a:latin typeface="Arial"/>
                <a:ea typeface="Arial"/>
                <a:cs typeface="Arial"/>
                <a:sym typeface="Arial"/>
              </a:endParaRPr>
            </a:p>
          </p:txBody>
        </p:sp>
        <p:sp>
          <p:nvSpPr>
            <p:cNvPr id="208" name="Google Shape;208;g12d733afbcc_1_0"/>
            <p:cNvSpPr txBox="1"/>
            <p:nvPr/>
          </p:nvSpPr>
          <p:spPr>
            <a:xfrm>
              <a:off x="12982834" y="6145077"/>
              <a:ext cx="1131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이승희</a:t>
              </a:r>
              <a:endParaRPr b="1" i="0" sz="1800" u="none" cap="none" strike="noStrike">
                <a:solidFill>
                  <a:schemeClr val="lt1"/>
                </a:solidFill>
                <a:latin typeface="Arial"/>
                <a:ea typeface="Arial"/>
                <a:cs typeface="Arial"/>
                <a:sym typeface="Arial"/>
              </a:endParaRPr>
            </a:p>
          </p:txBody>
        </p:sp>
        <p:sp>
          <p:nvSpPr>
            <p:cNvPr id="209" name="Google Shape;209;g12d733afbcc_1_0"/>
            <p:cNvSpPr txBox="1"/>
            <p:nvPr/>
          </p:nvSpPr>
          <p:spPr>
            <a:xfrm>
              <a:off x="15606696" y="6145077"/>
              <a:ext cx="1131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김민형</a:t>
              </a:r>
              <a:endParaRPr b="1" i="0" sz="1800" u="none" cap="none" strike="noStrike">
                <a:solidFill>
                  <a:schemeClr val="lt1"/>
                </a:solidFill>
                <a:latin typeface="Arial"/>
                <a:ea typeface="Arial"/>
                <a:cs typeface="Arial"/>
                <a:sym typeface="Arial"/>
              </a:endParaRPr>
            </a:p>
          </p:txBody>
        </p:sp>
        <p:sp>
          <p:nvSpPr>
            <p:cNvPr id="210" name="Google Shape;210;g12d733afbcc_1_0"/>
            <p:cNvSpPr txBox="1"/>
            <p:nvPr/>
          </p:nvSpPr>
          <p:spPr>
            <a:xfrm>
              <a:off x="7197387" y="6901569"/>
              <a:ext cx="26586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팀장, 총괄</a:t>
              </a:r>
              <a:endParaRPr b="0" i="0" sz="1400" u="none" cap="none" strike="noStrike">
                <a:solidFill>
                  <a:srgbClr val="000000"/>
                </a:solidFill>
                <a:latin typeface="Arial"/>
                <a:ea typeface="Arial"/>
                <a:cs typeface="Arial"/>
                <a:sym typeface="Arial"/>
              </a:endParaRPr>
            </a:p>
          </p:txBody>
        </p:sp>
      </p:grpSp>
      <p:grpSp>
        <p:nvGrpSpPr>
          <p:cNvPr id="211" name="Google Shape;211;g12d733afbcc_1_0"/>
          <p:cNvGrpSpPr/>
          <p:nvPr/>
        </p:nvGrpSpPr>
        <p:grpSpPr>
          <a:xfrm>
            <a:off x="3659273" y="3144949"/>
            <a:ext cx="2475300" cy="2526900"/>
            <a:chOff x="3622592" y="2929160"/>
            <a:chExt cx="2475300" cy="2526900"/>
          </a:xfrm>
        </p:grpSpPr>
        <p:sp>
          <p:nvSpPr>
            <p:cNvPr id="212" name="Google Shape;212;g12d733afbcc_1_0"/>
            <p:cNvSpPr/>
            <p:nvPr/>
          </p:nvSpPr>
          <p:spPr>
            <a:xfrm>
              <a:off x="3622592" y="2929160"/>
              <a:ext cx="2475300" cy="252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 name="Google Shape;213;g12d733afbcc_1_0"/>
            <p:cNvSpPr/>
            <p:nvPr/>
          </p:nvSpPr>
          <p:spPr>
            <a:xfrm>
              <a:off x="3697100" y="2975601"/>
              <a:ext cx="2321100" cy="243210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14" name="Google Shape;214;g12d733afbcc_1_0"/>
          <p:cNvSpPr txBox="1"/>
          <p:nvPr/>
        </p:nvSpPr>
        <p:spPr>
          <a:xfrm>
            <a:off x="1350875" y="6248477"/>
            <a:ext cx="1131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최상현</a:t>
            </a:r>
            <a:endParaRPr b="1" i="0" sz="1800" u="none" cap="none" strike="noStrike">
              <a:solidFill>
                <a:schemeClr val="lt1"/>
              </a:solidFill>
              <a:latin typeface="Arial"/>
              <a:ea typeface="Arial"/>
              <a:cs typeface="Arial"/>
              <a:sym typeface="Arial"/>
            </a:endParaRPr>
          </a:p>
        </p:txBody>
      </p:sp>
      <p:sp>
        <p:nvSpPr>
          <p:cNvPr id="215" name="Google Shape;215;g12d733afbcc_1_0"/>
          <p:cNvSpPr txBox="1"/>
          <p:nvPr/>
        </p:nvSpPr>
        <p:spPr>
          <a:xfrm>
            <a:off x="4373746" y="6248477"/>
            <a:ext cx="11316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우승우</a:t>
            </a:r>
            <a:endParaRPr b="1" i="0" sz="1800" u="none" cap="none" strike="noStrike">
              <a:solidFill>
                <a:schemeClr val="lt1"/>
              </a:solidFill>
              <a:latin typeface="Arial"/>
              <a:ea typeface="Arial"/>
              <a:cs typeface="Arial"/>
              <a:sym typeface="Arial"/>
            </a:endParaRPr>
          </a:p>
        </p:txBody>
      </p:sp>
      <p:pic>
        <p:nvPicPr>
          <p:cNvPr id="216" name="Google Shape;216;g12d733afbcc_1_0"/>
          <p:cNvPicPr preferRelativeResize="0"/>
          <p:nvPr/>
        </p:nvPicPr>
        <p:blipFill rotWithShape="1">
          <a:blip r:embed="rId12">
            <a:alphaModFix/>
          </a:blip>
          <a:srcRect b="0" l="0" r="0" t="0"/>
          <a:stretch/>
        </p:blipFill>
        <p:spPr>
          <a:xfrm>
            <a:off x="2336308" y="6201143"/>
            <a:ext cx="504490" cy="441719"/>
          </a:xfrm>
          <a:prstGeom prst="rect">
            <a:avLst/>
          </a:prstGeom>
          <a:noFill/>
          <a:ln>
            <a:noFill/>
          </a:ln>
        </p:spPr>
      </p:pic>
      <p:cxnSp>
        <p:nvCxnSpPr>
          <p:cNvPr id="217" name="Google Shape;217;g12d733afbcc_1_0"/>
          <p:cNvCxnSpPr/>
          <p:nvPr/>
        </p:nvCxnSpPr>
        <p:spPr>
          <a:xfrm>
            <a:off x="1127575" y="5808344"/>
            <a:ext cx="4791900" cy="0"/>
          </a:xfrm>
          <a:prstGeom prst="straightConnector1">
            <a:avLst/>
          </a:prstGeom>
          <a:noFill/>
          <a:ln cap="flat" cmpd="sng" w="22225">
            <a:solidFill>
              <a:schemeClr val="lt1"/>
            </a:solidFill>
            <a:prstDash val="solid"/>
            <a:round/>
            <a:headEnd len="sm" w="sm" type="none"/>
            <a:tailEnd len="sm" w="sm" type="none"/>
          </a:ln>
        </p:spPr>
      </p:cxnSp>
      <p:grpSp>
        <p:nvGrpSpPr>
          <p:cNvPr id="218" name="Google Shape;218;g12d733afbcc_1_0"/>
          <p:cNvGrpSpPr/>
          <p:nvPr/>
        </p:nvGrpSpPr>
        <p:grpSpPr>
          <a:xfrm>
            <a:off x="970024" y="3085331"/>
            <a:ext cx="2475300" cy="2526900"/>
            <a:chOff x="3622592" y="2929160"/>
            <a:chExt cx="2475300" cy="2526900"/>
          </a:xfrm>
        </p:grpSpPr>
        <p:sp>
          <p:nvSpPr>
            <p:cNvPr id="219" name="Google Shape;219;g12d733afbcc_1_0"/>
            <p:cNvSpPr/>
            <p:nvPr/>
          </p:nvSpPr>
          <p:spPr>
            <a:xfrm>
              <a:off x="3622592" y="2929160"/>
              <a:ext cx="2475300" cy="252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 name="Google Shape;220;g12d733afbcc_1_0"/>
            <p:cNvSpPr/>
            <p:nvPr/>
          </p:nvSpPr>
          <p:spPr>
            <a:xfrm>
              <a:off x="3697100" y="2975601"/>
              <a:ext cx="2321100" cy="243210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21" name="Google Shape;221;g12d733afbcc_1_0"/>
          <p:cNvPicPr preferRelativeResize="0"/>
          <p:nvPr/>
        </p:nvPicPr>
        <p:blipFill rotWithShape="1">
          <a:blip r:embed="rId13">
            <a:alphaModFix/>
          </a:blip>
          <a:srcRect b="0" l="0" r="0" t="0"/>
          <a:stretch/>
        </p:blipFill>
        <p:spPr>
          <a:xfrm>
            <a:off x="2401094" y="6028529"/>
            <a:ext cx="374917" cy="374917"/>
          </a:xfrm>
          <a:prstGeom prst="rect">
            <a:avLst/>
          </a:prstGeom>
          <a:noFill/>
          <a:ln>
            <a:noFill/>
          </a:ln>
        </p:spPr>
      </p:pic>
      <p:sp>
        <p:nvSpPr>
          <p:cNvPr id="222" name="Google Shape;222;g12d733afbcc_1_0"/>
          <p:cNvSpPr txBox="1"/>
          <p:nvPr/>
        </p:nvSpPr>
        <p:spPr>
          <a:xfrm>
            <a:off x="1090656" y="6930359"/>
            <a:ext cx="24543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팀장, 총괄</a:t>
            </a:r>
            <a:endParaRPr b="0" i="0" sz="1400" u="none" cap="none" strike="noStrike">
              <a:solidFill>
                <a:srgbClr val="000000"/>
              </a:solidFill>
              <a:latin typeface="Arial"/>
              <a:ea typeface="Arial"/>
              <a:cs typeface="Arial"/>
              <a:sym typeface="Arial"/>
            </a:endParaRPr>
          </a:p>
        </p:txBody>
      </p:sp>
      <p:sp>
        <p:nvSpPr>
          <p:cNvPr id="223" name="Google Shape;223;g12d733afbcc_1_0"/>
          <p:cNvSpPr txBox="1"/>
          <p:nvPr/>
        </p:nvSpPr>
        <p:spPr>
          <a:xfrm>
            <a:off x="3916493" y="6930568"/>
            <a:ext cx="2454300" cy="1600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백테스팅 및 가중치 저장</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거시 경제 시그널 분석</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ETF 및 대체 투자 자산 분석</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채권 + LSTM 모델링</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웹 레이아웃 제작</a:t>
            </a:r>
            <a:endParaRPr b="0" i="0" sz="1400" u="none" cap="none" strike="noStrike">
              <a:solidFill>
                <a:srgbClr val="000000"/>
              </a:solidFill>
              <a:latin typeface="Arial"/>
              <a:ea typeface="Arial"/>
              <a:cs typeface="Arial"/>
              <a:sym typeface="Arial"/>
            </a:endParaRPr>
          </a:p>
        </p:txBody>
      </p:sp>
      <p:pic>
        <p:nvPicPr>
          <p:cNvPr id="224" name="Google Shape;224;g12d733afbcc_1_0"/>
          <p:cNvPicPr preferRelativeResize="0"/>
          <p:nvPr/>
        </p:nvPicPr>
        <p:blipFill rotWithShape="1">
          <a:blip r:embed="rId14">
            <a:alphaModFix/>
          </a:blip>
          <a:srcRect b="0" l="0" r="0" t="0"/>
          <a:stretch/>
        </p:blipFill>
        <p:spPr>
          <a:xfrm>
            <a:off x="3778580" y="3143119"/>
            <a:ext cx="2160000" cy="2160000"/>
          </a:xfrm>
          <a:prstGeom prst="rect">
            <a:avLst/>
          </a:prstGeom>
          <a:noFill/>
          <a:ln>
            <a:noFill/>
          </a:ln>
        </p:spPr>
      </p:pic>
      <p:pic>
        <p:nvPicPr>
          <p:cNvPr id="225" name="Google Shape;225;g12d733afbcc_1_0"/>
          <p:cNvPicPr preferRelativeResize="0"/>
          <p:nvPr/>
        </p:nvPicPr>
        <p:blipFill rotWithShape="1">
          <a:blip r:embed="rId15">
            <a:alphaModFix/>
          </a:blip>
          <a:srcRect b="72124" l="1601" r="89729" t="0"/>
          <a:stretch/>
        </p:blipFill>
        <p:spPr>
          <a:xfrm>
            <a:off x="1429845" y="3213799"/>
            <a:ext cx="1510894" cy="2075692"/>
          </a:xfrm>
          <a:prstGeom prst="rect">
            <a:avLst/>
          </a:prstGeom>
          <a:noFill/>
          <a:ln>
            <a:noFill/>
          </a:ln>
        </p:spPr>
      </p:pic>
      <p:sp>
        <p:nvSpPr>
          <p:cNvPr id="226" name="Google Shape;226;g12d733afbcc_1_0"/>
          <p:cNvSpPr txBox="1"/>
          <p:nvPr/>
        </p:nvSpPr>
        <p:spPr>
          <a:xfrm>
            <a:off x="9617775" y="6757775"/>
            <a:ext cx="2807100" cy="1923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연간 </a:t>
            </a:r>
            <a:r>
              <a:rPr b="1" lang="en-US">
                <a:solidFill>
                  <a:schemeClr val="lt1"/>
                </a:solidFill>
              </a:rPr>
              <a:t>재무제표 </a:t>
            </a:r>
            <a:r>
              <a:rPr b="1" i="0" lang="en-US" sz="1400" u="none" cap="none" strike="noStrike">
                <a:solidFill>
                  <a:schemeClr val="lt1"/>
                </a:solidFill>
                <a:latin typeface="Arial"/>
                <a:ea typeface="Arial"/>
                <a:cs typeface="Arial"/>
                <a:sym typeface="Arial"/>
              </a:rPr>
              <a:t>데이터 수집 </a:t>
            </a:r>
            <a:r>
              <a:rPr b="1" lang="en-US">
                <a:solidFill>
                  <a:schemeClr val="lt1"/>
                </a:solidFill>
              </a:rPr>
              <a:t>및 가공</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lang="en-US">
                <a:solidFill>
                  <a:schemeClr val="lt1"/>
                </a:solidFill>
              </a:rPr>
              <a:t>기본적분석 연구</a:t>
            </a:r>
            <a:endParaRPr b="1">
              <a:solidFill>
                <a:schemeClr val="lt1"/>
              </a:solidFil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재무비율 기준 선정 </a:t>
            </a:r>
            <a:r>
              <a:rPr b="1" lang="en-US">
                <a:solidFill>
                  <a:schemeClr val="lt1"/>
                </a:solidFill>
              </a:rPr>
              <a:t>및 정리</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수익률 함수 가공</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lang="en-US">
                <a:solidFill>
                  <a:schemeClr val="lt1"/>
                </a:solidFill>
              </a:rPr>
              <a:t>백테스팅</a:t>
            </a:r>
            <a:endParaRPr b="1">
              <a:solidFill>
                <a:schemeClr val="lt1"/>
              </a:solidFill>
            </a:endParaRPr>
          </a:p>
        </p:txBody>
      </p:sp>
      <p:sp>
        <p:nvSpPr>
          <p:cNvPr id="227" name="Google Shape;227;g12d733afbcc_1_0"/>
          <p:cNvSpPr txBox="1"/>
          <p:nvPr/>
        </p:nvSpPr>
        <p:spPr>
          <a:xfrm>
            <a:off x="12424875" y="6757775"/>
            <a:ext cx="2652300" cy="2247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1" i="0" lang="en-US" u="none" cap="none" strike="noStrike">
                <a:solidFill>
                  <a:schemeClr val="lt1"/>
                </a:solidFill>
                <a:latin typeface="Arial"/>
                <a:ea typeface="Arial"/>
                <a:cs typeface="Arial"/>
                <a:sym typeface="Arial"/>
              </a:rPr>
              <a:t>분</a:t>
            </a:r>
            <a:r>
              <a:rPr b="1" lang="en-US">
                <a:solidFill>
                  <a:schemeClr val="lt1"/>
                </a:solidFill>
              </a:rPr>
              <a:t>기 재</a:t>
            </a:r>
            <a:r>
              <a:rPr b="1" lang="en-US">
                <a:solidFill>
                  <a:schemeClr val="lt1"/>
                </a:solidFill>
              </a:rPr>
              <a:t>무제</a:t>
            </a:r>
            <a:r>
              <a:rPr b="1" lang="en-US">
                <a:solidFill>
                  <a:schemeClr val="lt1"/>
                </a:solidFill>
              </a:rPr>
              <a:t>표</a:t>
            </a:r>
            <a:r>
              <a:rPr b="1" i="0" lang="en-US" u="none" cap="none" strike="noStrike">
                <a:solidFill>
                  <a:schemeClr val="lt1"/>
                </a:solidFill>
                <a:latin typeface="Arial"/>
                <a:ea typeface="Arial"/>
                <a:cs typeface="Arial"/>
                <a:sym typeface="Arial"/>
              </a:rPr>
              <a:t> </a:t>
            </a:r>
            <a:r>
              <a:rPr b="1" lang="en-US">
                <a:solidFill>
                  <a:schemeClr val="lt1"/>
                </a:solidFill>
              </a:rPr>
              <a:t>데이터 수집 및 가공</a:t>
            </a:r>
            <a:endParaRPr b="1" i="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lang="en-US">
                <a:solidFill>
                  <a:schemeClr val="lt1"/>
                </a:solidFill>
              </a:rPr>
              <a:t>기술적분석 연구</a:t>
            </a:r>
            <a:endParaRPr b="1">
              <a:solidFill>
                <a:schemeClr val="lt1"/>
              </a:solidFil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재무</a:t>
            </a:r>
            <a:r>
              <a:rPr b="1" lang="en-US">
                <a:solidFill>
                  <a:schemeClr val="lt1"/>
                </a:solidFill>
              </a:rPr>
              <a:t>비율 계산식 정리 </a:t>
            </a:r>
            <a:endParaRPr b="1">
              <a:solidFill>
                <a:schemeClr val="lt1"/>
              </a:solidFil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코스피 종목선정</a:t>
            </a:r>
            <a:r>
              <a:rPr b="1" lang="en-US">
                <a:solidFill>
                  <a:schemeClr val="lt1"/>
                </a:solidFill>
              </a:rPr>
              <a:t> 전처리</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포트폴리오 수익률</a:t>
            </a:r>
            <a:r>
              <a:rPr b="1" lang="en-US">
                <a:solidFill>
                  <a:schemeClr val="lt1"/>
                </a:solidFill>
              </a:rPr>
              <a:t> 데이터 가공</a:t>
            </a:r>
            <a:endParaRPr b="1">
              <a:solidFill>
                <a:schemeClr val="lt1"/>
              </a:solidFill>
            </a:endParaRPr>
          </a:p>
          <a:p>
            <a:pPr indent="0" lvl="0" marL="0" marR="0" rtl="0" algn="just">
              <a:lnSpc>
                <a:spcPct val="15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228" name="Google Shape;228;g12d733afbcc_1_0"/>
          <p:cNvSpPr txBox="1"/>
          <p:nvPr/>
        </p:nvSpPr>
        <p:spPr>
          <a:xfrm>
            <a:off x="15113275" y="6757775"/>
            <a:ext cx="2475300" cy="3540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1" lang="en-US">
                <a:solidFill>
                  <a:schemeClr val="lt1"/>
                </a:solidFill>
              </a:rPr>
              <a:t>코스피 주가 </a:t>
            </a:r>
            <a:r>
              <a:rPr b="1" i="0" lang="en-US" sz="1400" u="none" cap="none" strike="noStrike">
                <a:solidFill>
                  <a:schemeClr val="lt1"/>
                </a:solidFill>
                <a:latin typeface="Arial"/>
                <a:ea typeface="Arial"/>
                <a:cs typeface="Arial"/>
                <a:sym typeface="Arial"/>
              </a:rPr>
              <a:t>데이터 수집 </a:t>
            </a:r>
            <a:r>
              <a:rPr b="1" lang="en-US">
                <a:solidFill>
                  <a:schemeClr val="lt1"/>
                </a:solidFill>
              </a:rPr>
              <a:t>및 가공</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lang="en-US">
                <a:solidFill>
                  <a:schemeClr val="lt1"/>
                </a:solidFill>
              </a:rPr>
              <a:t>기술적분석 연구</a:t>
            </a:r>
            <a:endParaRPr b="1">
              <a:solidFill>
                <a:schemeClr val="lt1"/>
              </a:solidFill>
            </a:endParaRPr>
          </a:p>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재무비율 기준선정 및 정리</a:t>
            </a:r>
            <a:endParaRPr b="1" i="0" sz="1400" u="none" cap="none" strike="noStrike">
              <a:solidFill>
                <a:schemeClr val="lt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1" lang="en-US">
                <a:solidFill>
                  <a:schemeClr val="lt1"/>
                </a:solidFill>
              </a:rPr>
              <a:t>종목선정 함수 가공</a:t>
            </a:r>
            <a:endParaRPr b="1">
              <a:solidFill>
                <a:schemeClr val="lt1"/>
              </a:solidFill>
            </a:endParaRPr>
          </a:p>
          <a:p>
            <a:pPr indent="0" lvl="0" marL="0" marR="0" rtl="0" algn="just">
              <a:lnSpc>
                <a:spcPct val="150000"/>
              </a:lnSpc>
              <a:spcBef>
                <a:spcPts val="0"/>
              </a:spcBef>
              <a:spcAft>
                <a:spcPts val="0"/>
              </a:spcAft>
              <a:buClr>
                <a:schemeClr val="dk1"/>
              </a:buClr>
              <a:buSzPts val="1100"/>
              <a:buFont typeface="Arial"/>
              <a:buNone/>
            </a:pPr>
            <a:r>
              <a:rPr b="1" lang="en-US">
                <a:solidFill>
                  <a:schemeClr val="lt1"/>
                </a:solidFill>
              </a:rPr>
              <a:t>수익률 차트 시각화</a:t>
            </a:r>
            <a:endParaRPr b="1">
              <a:solidFill>
                <a:schemeClr val="lt1"/>
              </a:solidFill>
            </a:endParaRPr>
          </a:p>
          <a:p>
            <a:pPr indent="0" lvl="0" marL="0" marR="0" rtl="0" algn="just">
              <a:lnSpc>
                <a:spcPct val="150000"/>
              </a:lnSpc>
              <a:spcBef>
                <a:spcPts val="0"/>
              </a:spcBef>
              <a:spcAft>
                <a:spcPts val="0"/>
              </a:spcAft>
              <a:buClr>
                <a:schemeClr val="dk1"/>
              </a:buClr>
              <a:buSzPts val="1100"/>
              <a:buFont typeface="Arial"/>
              <a:buNone/>
            </a:pPr>
            <a:r>
              <a:t/>
            </a:r>
            <a:endParaRPr b="1">
              <a:solidFill>
                <a:schemeClr val="lt1"/>
              </a:solidFill>
            </a:endParaRPr>
          </a:p>
          <a:p>
            <a:pPr indent="0" lvl="0" marL="0" marR="0" rtl="0" algn="just">
              <a:lnSpc>
                <a:spcPct val="150000"/>
              </a:lnSpc>
              <a:spcBef>
                <a:spcPts val="0"/>
              </a:spcBef>
              <a:spcAft>
                <a:spcPts val="0"/>
              </a:spcAft>
              <a:buClr>
                <a:srgbClr val="000000"/>
              </a:buClr>
              <a:buSzPts val="1400"/>
              <a:buFont typeface="Arial"/>
              <a:buNone/>
            </a:pPr>
            <a:r>
              <a:t/>
            </a:r>
            <a:endParaRPr b="1">
              <a:solidFill>
                <a:schemeClr val="lt1"/>
              </a:solidFill>
            </a:endParaRPr>
          </a:p>
          <a:p>
            <a:pPr indent="0" lvl="0" marL="0" marR="0" rtl="0" algn="just">
              <a:lnSpc>
                <a:spcPct val="150000"/>
              </a:lnSpc>
              <a:spcBef>
                <a:spcPts val="0"/>
              </a:spcBef>
              <a:spcAft>
                <a:spcPts val="0"/>
              </a:spcAft>
              <a:buClr>
                <a:schemeClr val="dk1"/>
              </a:buClr>
              <a:buSzPts val="1100"/>
              <a:buFont typeface="Arial"/>
              <a:buNone/>
            </a:pPr>
            <a:r>
              <a:t/>
            </a:r>
            <a:endParaRPr/>
          </a:p>
          <a:p>
            <a:pPr indent="0" lvl="0" marL="0" marR="0" rtl="0" algn="just">
              <a:lnSpc>
                <a:spcPct val="150000"/>
              </a:lnSpc>
              <a:spcBef>
                <a:spcPts val="0"/>
              </a:spcBef>
              <a:spcAft>
                <a:spcPts val="0"/>
              </a:spcAft>
              <a:buClr>
                <a:schemeClr val="dk1"/>
              </a:buClr>
              <a:buSzPts val="1100"/>
              <a:buFont typeface="Arial"/>
              <a:buNone/>
            </a:pPr>
            <a:r>
              <a:t/>
            </a:r>
            <a:endParaRPr/>
          </a:p>
          <a:p>
            <a:pPr indent="0" lvl="0" marL="0" marR="0" rtl="0" algn="just">
              <a:lnSpc>
                <a:spcPct val="150000"/>
              </a:lnSpc>
              <a:spcBef>
                <a:spcPts val="0"/>
              </a:spcBef>
              <a:spcAft>
                <a:spcPts val="0"/>
              </a:spcAft>
              <a:buClr>
                <a:srgbClr val="000000"/>
              </a:buClr>
              <a:buSzPts val="14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681" name="Shape 681"/>
        <p:cNvGrpSpPr/>
        <p:nvPr/>
      </p:nvGrpSpPr>
      <p:grpSpPr>
        <a:xfrm>
          <a:off x="0" y="0"/>
          <a:ext cx="0" cy="0"/>
          <a:chOff x="0" y="0"/>
          <a:chExt cx="0" cy="0"/>
        </a:xfrm>
      </p:grpSpPr>
      <p:pic>
        <p:nvPicPr>
          <p:cNvPr id="682" name="Google Shape;682;p28"/>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683" name="Google Shape;683;p28"/>
          <p:cNvGrpSpPr/>
          <p:nvPr/>
        </p:nvGrpSpPr>
        <p:grpSpPr>
          <a:xfrm>
            <a:off x="16526181" y="641870"/>
            <a:ext cx="1644329" cy="862290"/>
            <a:chOff x="16526181" y="641870"/>
            <a:chExt cx="1644329" cy="862290"/>
          </a:xfrm>
        </p:grpSpPr>
        <p:grpSp>
          <p:nvGrpSpPr>
            <p:cNvPr id="684" name="Google Shape;684;p28"/>
            <p:cNvGrpSpPr/>
            <p:nvPr/>
          </p:nvGrpSpPr>
          <p:grpSpPr>
            <a:xfrm>
              <a:off x="16526181" y="641870"/>
              <a:ext cx="760643" cy="760643"/>
              <a:chOff x="16526181" y="641870"/>
              <a:chExt cx="760643" cy="760643"/>
            </a:xfrm>
          </p:grpSpPr>
          <p:pic>
            <p:nvPicPr>
              <p:cNvPr id="685" name="Google Shape;685;p28"/>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686" name="Google Shape;686;p28"/>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687" name="Google Shape;687;p28"/>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688" name="Google Shape;688;p28"/>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LSTM 모델 아키텍처</a:t>
            </a:r>
            <a:endParaRPr b="0" i="0" sz="1400" u="none" cap="none" strike="noStrike">
              <a:solidFill>
                <a:srgbClr val="000000"/>
              </a:solidFill>
              <a:latin typeface="Arial"/>
              <a:ea typeface="Arial"/>
              <a:cs typeface="Arial"/>
              <a:sym typeface="Arial"/>
            </a:endParaRPr>
          </a:p>
        </p:txBody>
      </p:sp>
      <p:pic>
        <p:nvPicPr>
          <p:cNvPr id="689" name="Google Shape;689;p28"/>
          <p:cNvPicPr preferRelativeResize="0"/>
          <p:nvPr/>
        </p:nvPicPr>
        <p:blipFill rotWithShape="1">
          <a:blip r:embed="rId6">
            <a:alphaModFix/>
          </a:blip>
          <a:srcRect b="0" l="0" r="0" t="0"/>
          <a:stretch/>
        </p:blipFill>
        <p:spPr>
          <a:xfrm>
            <a:off x="4335865" y="2073076"/>
            <a:ext cx="9613984" cy="645083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693" name="Shape 693"/>
        <p:cNvGrpSpPr/>
        <p:nvPr/>
      </p:nvGrpSpPr>
      <p:grpSpPr>
        <a:xfrm>
          <a:off x="0" y="0"/>
          <a:ext cx="0" cy="0"/>
          <a:chOff x="0" y="0"/>
          <a:chExt cx="0" cy="0"/>
        </a:xfrm>
      </p:grpSpPr>
      <p:pic>
        <p:nvPicPr>
          <p:cNvPr id="694" name="Google Shape;694;p29"/>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695" name="Google Shape;695;p29"/>
          <p:cNvGrpSpPr/>
          <p:nvPr/>
        </p:nvGrpSpPr>
        <p:grpSpPr>
          <a:xfrm>
            <a:off x="16526181" y="641870"/>
            <a:ext cx="1644329" cy="862290"/>
            <a:chOff x="16526181" y="641870"/>
            <a:chExt cx="1644329" cy="862290"/>
          </a:xfrm>
        </p:grpSpPr>
        <p:grpSp>
          <p:nvGrpSpPr>
            <p:cNvPr id="696" name="Google Shape;696;p29"/>
            <p:cNvGrpSpPr/>
            <p:nvPr/>
          </p:nvGrpSpPr>
          <p:grpSpPr>
            <a:xfrm>
              <a:off x="16526181" y="641870"/>
              <a:ext cx="760643" cy="760643"/>
              <a:chOff x="16526181" y="641870"/>
              <a:chExt cx="760643" cy="760643"/>
            </a:xfrm>
          </p:grpSpPr>
          <p:pic>
            <p:nvPicPr>
              <p:cNvPr id="697" name="Google Shape;697;p29"/>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698" name="Google Shape;698;p29"/>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699" name="Google Shape;699;p29"/>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700" name="Google Shape;700;p29"/>
          <p:cNvSpPr txBox="1"/>
          <p:nvPr/>
        </p:nvSpPr>
        <p:spPr>
          <a:xfrm>
            <a:off x="662130" y="643683"/>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마코위츠 딥러닝 모델 (LSTM) 학습 방법</a:t>
            </a:r>
            <a:endParaRPr b="0" i="0" sz="1400" u="none" cap="none" strike="noStrike">
              <a:solidFill>
                <a:srgbClr val="000000"/>
              </a:solidFill>
              <a:latin typeface="Arial"/>
              <a:ea typeface="Arial"/>
              <a:cs typeface="Arial"/>
              <a:sym typeface="Arial"/>
            </a:endParaRPr>
          </a:p>
        </p:txBody>
      </p:sp>
      <p:sp>
        <p:nvSpPr>
          <p:cNvPr id="701" name="Google Shape;701;p29"/>
          <p:cNvSpPr txBox="1"/>
          <p:nvPr/>
        </p:nvSpPr>
        <p:spPr>
          <a:xfrm>
            <a:off x="3017541" y="2781300"/>
            <a:ext cx="12250632" cy="50167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학습 결과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한달 기준 데이터 + 한달 예측</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하락장에 너무 큰 변동성 추구하여 수익률이 저조함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그래서 거시경제 시그널과 결합</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하락장 예상시 인위적으로 위험회피 계수를 증가시켜서</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좀 더 안정적인 자산운용을 할 수 있게 유도</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705" name="Shape 705"/>
        <p:cNvGrpSpPr/>
        <p:nvPr/>
      </p:nvGrpSpPr>
      <p:grpSpPr>
        <a:xfrm>
          <a:off x="0" y="0"/>
          <a:ext cx="0" cy="0"/>
          <a:chOff x="0" y="0"/>
          <a:chExt cx="0" cy="0"/>
        </a:xfrm>
      </p:grpSpPr>
      <p:pic>
        <p:nvPicPr>
          <p:cNvPr id="706" name="Google Shape;706;p30"/>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707" name="Google Shape;707;p30"/>
          <p:cNvGrpSpPr/>
          <p:nvPr/>
        </p:nvGrpSpPr>
        <p:grpSpPr>
          <a:xfrm>
            <a:off x="16526181" y="641870"/>
            <a:ext cx="1644329" cy="862290"/>
            <a:chOff x="16526181" y="641870"/>
            <a:chExt cx="1644329" cy="862290"/>
          </a:xfrm>
        </p:grpSpPr>
        <p:grpSp>
          <p:nvGrpSpPr>
            <p:cNvPr id="708" name="Google Shape;708;p30"/>
            <p:cNvGrpSpPr/>
            <p:nvPr/>
          </p:nvGrpSpPr>
          <p:grpSpPr>
            <a:xfrm>
              <a:off x="16526181" y="641870"/>
              <a:ext cx="760643" cy="760643"/>
              <a:chOff x="16526181" y="641870"/>
              <a:chExt cx="760643" cy="760643"/>
            </a:xfrm>
          </p:grpSpPr>
          <p:pic>
            <p:nvPicPr>
              <p:cNvPr id="709" name="Google Shape;709;p3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710" name="Google Shape;710;p3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711" name="Google Shape;711;p30"/>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712" name="Google Shape;712;p30"/>
          <p:cNvSpPr txBox="1"/>
          <p:nvPr/>
        </p:nvSpPr>
        <p:spPr>
          <a:xfrm>
            <a:off x="662130" y="625614"/>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마코위츠 딥러닝 모델 (LSTM) – 포트폴리오 성과 평가</a:t>
            </a:r>
            <a:endParaRPr b="0" i="0" sz="1400" u="none" cap="none" strike="noStrike">
              <a:solidFill>
                <a:srgbClr val="000000"/>
              </a:solidFill>
              <a:latin typeface="Arial"/>
              <a:ea typeface="Arial"/>
              <a:cs typeface="Arial"/>
              <a:sym typeface="Arial"/>
            </a:endParaRPr>
          </a:p>
        </p:txBody>
      </p:sp>
      <p:sp>
        <p:nvSpPr>
          <p:cNvPr id="713" name="Google Shape;713;p30"/>
          <p:cNvSpPr txBox="1"/>
          <p:nvPr/>
        </p:nvSpPr>
        <p:spPr>
          <a:xfrm>
            <a:off x="3017541" y="2781300"/>
            <a:ext cx="12250632" cy="19389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효율적 투자선과 효용함수</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최적 포트폴리오 그래프 ( 구라치던가 코드짜던가)</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&lt;&lt;있어도 그만 없어도 그만&gt;&gt;</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717" name="Shape 717"/>
        <p:cNvGrpSpPr/>
        <p:nvPr/>
      </p:nvGrpSpPr>
      <p:grpSpPr>
        <a:xfrm>
          <a:off x="0" y="0"/>
          <a:ext cx="0" cy="0"/>
          <a:chOff x="0" y="0"/>
          <a:chExt cx="0" cy="0"/>
        </a:xfrm>
      </p:grpSpPr>
      <p:pic>
        <p:nvPicPr>
          <p:cNvPr id="718" name="Google Shape;718;p31"/>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719" name="Google Shape;719;p31"/>
          <p:cNvGrpSpPr/>
          <p:nvPr/>
        </p:nvGrpSpPr>
        <p:grpSpPr>
          <a:xfrm>
            <a:off x="16526181" y="641870"/>
            <a:ext cx="1644329" cy="862290"/>
            <a:chOff x="16526181" y="641870"/>
            <a:chExt cx="1644329" cy="862290"/>
          </a:xfrm>
        </p:grpSpPr>
        <p:grpSp>
          <p:nvGrpSpPr>
            <p:cNvPr id="720" name="Google Shape;720;p31"/>
            <p:cNvGrpSpPr/>
            <p:nvPr/>
          </p:nvGrpSpPr>
          <p:grpSpPr>
            <a:xfrm>
              <a:off x="16526181" y="641870"/>
              <a:ext cx="760643" cy="760643"/>
              <a:chOff x="16526181" y="641870"/>
              <a:chExt cx="760643" cy="760643"/>
            </a:xfrm>
          </p:grpSpPr>
          <p:pic>
            <p:nvPicPr>
              <p:cNvPr id="721" name="Google Shape;721;p31"/>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722" name="Google Shape;722;p31"/>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723" name="Google Shape;723;p31"/>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724" name="Google Shape;724;p31"/>
          <p:cNvSpPr txBox="1"/>
          <p:nvPr/>
        </p:nvSpPr>
        <p:spPr>
          <a:xfrm>
            <a:off x="662130" y="625614"/>
            <a:ext cx="124442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마코위츠 딥러닝 모델 (LSTM) – 포트폴리오 성과 평가</a:t>
            </a:r>
            <a:endParaRPr b="0" i="0" sz="1400" u="none" cap="none" strike="noStrike">
              <a:solidFill>
                <a:srgbClr val="000000"/>
              </a:solidFill>
              <a:latin typeface="Arial"/>
              <a:ea typeface="Arial"/>
              <a:cs typeface="Arial"/>
              <a:sym typeface="Arial"/>
            </a:endParaRPr>
          </a:p>
        </p:txBody>
      </p:sp>
      <p:sp>
        <p:nvSpPr>
          <p:cNvPr id="725" name="Google Shape;725;p31"/>
          <p:cNvSpPr txBox="1"/>
          <p:nvPr/>
        </p:nvSpPr>
        <p:spPr>
          <a:xfrm>
            <a:off x="3017541" y="8367965"/>
            <a:ext cx="12250632"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투자 성향별 포트폴리오 백테스팅 결과 그래프</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KOSPI 수익률을 주식 투자 전략과 결합! </a:t>
            </a:r>
            <a:endParaRPr b="0" i="0" sz="1400" u="none" cap="none" strike="noStrike">
              <a:solidFill>
                <a:srgbClr val="000000"/>
              </a:solidFill>
              <a:latin typeface="Arial"/>
              <a:ea typeface="Arial"/>
              <a:cs typeface="Arial"/>
              <a:sym typeface="Arial"/>
            </a:endParaRPr>
          </a:p>
        </p:txBody>
      </p:sp>
      <p:pic>
        <p:nvPicPr>
          <p:cNvPr id="726" name="Google Shape;726;p31"/>
          <p:cNvPicPr preferRelativeResize="0"/>
          <p:nvPr/>
        </p:nvPicPr>
        <p:blipFill rotWithShape="1">
          <a:blip r:embed="rId6">
            <a:alphaModFix/>
          </a:blip>
          <a:srcRect b="0" l="0" r="0" t="0"/>
          <a:stretch/>
        </p:blipFill>
        <p:spPr>
          <a:xfrm>
            <a:off x="3452025" y="1661814"/>
            <a:ext cx="11381664" cy="624410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0" name="Shape 730"/>
        <p:cNvGrpSpPr/>
        <p:nvPr/>
      </p:nvGrpSpPr>
      <p:grpSpPr>
        <a:xfrm>
          <a:off x="0" y="0"/>
          <a:ext cx="0" cy="0"/>
          <a:chOff x="0" y="0"/>
          <a:chExt cx="0" cy="0"/>
        </a:xfrm>
      </p:grpSpPr>
      <p:sp>
        <p:nvSpPr>
          <p:cNvPr id="731" name="Google Shape;731;g12d733afbcc_1_1113"/>
          <p:cNvSpPr/>
          <p:nvPr/>
        </p:nvSpPr>
        <p:spPr>
          <a:xfrm>
            <a:off x="2286" y="0"/>
            <a:ext cx="18283500" cy="10287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문구, 봉투이(가) 표시된 사진&#10;&#10;자동 생성된 설명" id="732" name="Google Shape;732;g12d733afbcc_1_1113"/>
          <p:cNvPicPr preferRelativeResize="0"/>
          <p:nvPr/>
        </p:nvPicPr>
        <p:blipFill rotWithShape="1">
          <a:blip r:embed="rId3">
            <a:alphaModFix amt="50000"/>
          </a:blip>
          <a:srcRect b="17393" l="0" r="0" t="17170"/>
          <a:stretch/>
        </p:blipFill>
        <p:spPr>
          <a:xfrm>
            <a:off x="0" y="0"/>
            <a:ext cx="18283428" cy="10284322"/>
          </a:xfrm>
          <a:prstGeom prst="rect">
            <a:avLst/>
          </a:prstGeom>
          <a:gradFill>
            <a:gsLst>
              <a:gs pos="0">
                <a:schemeClr val="dk1"/>
              </a:gs>
              <a:gs pos="100000">
                <a:schemeClr val="dk1"/>
              </a:gs>
            </a:gsLst>
            <a:lin ang="0" scaled="0"/>
          </a:gradFill>
          <a:ln>
            <a:noFill/>
          </a:ln>
        </p:spPr>
      </p:pic>
      <p:sp>
        <p:nvSpPr>
          <p:cNvPr id="733" name="Google Shape;733;g12d733afbcc_1_1113"/>
          <p:cNvSpPr txBox="1"/>
          <p:nvPr/>
        </p:nvSpPr>
        <p:spPr>
          <a:xfrm>
            <a:off x="1328753" y="1128725"/>
            <a:ext cx="51876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Arial"/>
                <a:ea typeface="Arial"/>
                <a:cs typeface="Arial"/>
                <a:sym typeface="Arial"/>
              </a:rPr>
              <a:t>03.</a:t>
            </a:r>
            <a:endParaRPr b="0" i="0" sz="4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0" i="0" lang="en-US" sz="4800" u="none" cap="none" strike="noStrike">
                <a:solidFill>
                  <a:srgbClr val="FFCC00"/>
                </a:solidFill>
                <a:latin typeface="Arial"/>
                <a:ea typeface="Arial"/>
                <a:cs typeface="Arial"/>
                <a:sym typeface="Arial"/>
              </a:rPr>
              <a:t>주식 투자 전략</a:t>
            </a:r>
            <a:endParaRPr b="0" i="0" sz="1400" u="none" cap="none" strike="noStrike">
              <a:solidFill>
                <a:srgbClr val="000000"/>
              </a:solidFill>
              <a:latin typeface="Arial"/>
              <a:ea typeface="Arial"/>
              <a:cs typeface="Arial"/>
              <a:sym typeface="Arial"/>
            </a:endParaRPr>
          </a:p>
        </p:txBody>
      </p:sp>
      <p:sp>
        <p:nvSpPr>
          <p:cNvPr id="734" name="Google Shape;734;g12d733afbcc_1_1113"/>
          <p:cNvSpPr/>
          <p:nvPr/>
        </p:nvSpPr>
        <p:spPr>
          <a:xfrm>
            <a:off x="1414448" y="2604700"/>
            <a:ext cx="4371900" cy="95700"/>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735" name="Google Shape;735;g12d733afbcc_1_1113"/>
          <p:cNvSpPr txBox="1"/>
          <p:nvPr/>
        </p:nvSpPr>
        <p:spPr>
          <a:xfrm>
            <a:off x="1328750" y="2857500"/>
            <a:ext cx="364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포트폴리오 주식 선정 방법및 전략</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739" name="Shape 739"/>
        <p:cNvGrpSpPr/>
        <p:nvPr/>
      </p:nvGrpSpPr>
      <p:grpSpPr>
        <a:xfrm>
          <a:off x="0" y="0"/>
          <a:ext cx="0" cy="0"/>
          <a:chOff x="0" y="0"/>
          <a:chExt cx="0" cy="0"/>
        </a:xfrm>
      </p:grpSpPr>
      <p:pic>
        <p:nvPicPr>
          <p:cNvPr id="740" name="Google Shape;740;g12db3c276bc_3_0"/>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741" name="Google Shape;741;g12db3c276bc_3_0"/>
          <p:cNvGrpSpPr/>
          <p:nvPr/>
        </p:nvGrpSpPr>
        <p:grpSpPr>
          <a:xfrm>
            <a:off x="16526181" y="641870"/>
            <a:ext cx="1644349" cy="760643"/>
            <a:chOff x="16526181" y="641870"/>
            <a:chExt cx="1644349" cy="760643"/>
          </a:xfrm>
        </p:grpSpPr>
        <p:grpSp>
          <p:nvGrpSpPr>
            <p:cNvPr id="742" name="Google Shape;742;g12db3c276bc_3_0"/>
            <p:cNvGrpSpPr/>
            <p:nvPr/>
          </p:nvGrpSpPr>
          <p:grpSpPr>
            <a:xfrm>
              <a:off x="16526181" y="641870"/>
              <a:ext cx="760643" cy="760643"/>
              <a:chOff x="16526181" y="641870"/>
              <a:chExt cx="760643" cy="760643"/>
            </a:xfrm>
          </p:grpSpPr>
          <p:pic>
            <p:nvPicPr>
              <p:cNvPr id="743" name="Google Shape;743;g12db3c276bc_3_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744" name="Google Shape;744;g12db3c276bc_3_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745" name="Google Shape;745;g12db3c276bc_3_0"/>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746" name="Google Shape;746;g12db3c276bc_3_0"/>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a:ea typeface="Arial"/>
                <a:cs typeface="Arial"/>
                <a:sym typeface="Arial"/>
              </a:rPr>
              <a:t>사용 데이터셋</a:t>
            </a:r>
            <a:endParaRPr b="1" i="0" sz="4000" u="none" cap="none" strike="noStrike">
              <a:solidFill>
                <a:schemeClr val="dk1"/>
              </a:solidFill>
              <a:latin typeface="Arial"/>
              <a:ea typeface="Arial"/>
              <a:cs typeface="Arial"/>
              <a:sym typeface="Arial"/>
            </a:endParaRPr>
          </a:p>
        </p:txBody>
      </p:sp>
      <p:sp>
        <p:nvSpPr>
          <p:cNvPr id="747" name="Google Shape;747;g12db3c276bc_3_0"/>
          <p:cNvSpPr txBox="1"/>
          <p:nvPr/>
        </p:nvSpPr>
        <p:spPr>
          <a:xfrm>
            <a:off x="1007600" y="1607288"/>
            <a:ext cx="13380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수집기간 : 2000-01-01 ~ 2022-04-25 (약 22년)</a:t>
            </a:r>
            <a:endParaRPr b="1" i="0" sz="2200" u="none" cap="none" strike="noStrike">
              <a:solidFill>
                <a:srgbClr val="000000"/>
              </a:solidFill>
              <a:latin typeface="Calibri"/>
              <a:ea typeface="Calibri"/>
              <a:cs typeface="Calibri"/>
              <a:sym typeface="Calibri"/>
            </a:endParaRPr>
          </a:p>
        </p:txBody>
      </p:sp>
      <p:graphicFrame>
        <p:nvGraphicFramePr>
          <p:cNvPr id="748" name="Google Shape;748;g12db3c276bc_3_0"/>
          <p:cNvGraphicFramePr/>
          <p:nvPr/>
        </p:nvGraphicFramePr>
        <p:xfrm>
          <a:off x="1221913" y="2130499"/>
          <a:ext cx="3000000" cy="3000000"/>
        </p:xfrm>
        <a:graphic>
          <a:graphicData uri="http://schemas.openxmlformats.org/drawingml/2006/table">
            <a:tbl>
              <a:tblPr>
                <a:noFill/>
                <a:tableStyleId>{A46BF4E5-81EF-4847-8290-4AC7BC036A31}</a:tableStyleId>
              </a:tblPr>
              <a:tblGrid>
                <a:gridCol w="2558600"/>
                <a:gridCol w="2732300"/>
                <a:gridCol w="4791750"/>
                <a:gridCol w="3376625"/>
                <a:gridCol w="2384900"/>
              </a:tblGrid>
              <a:tr h="782550">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Category</a:t>
                      </a:r>
                      <a:endParaRPr b="1" sz="4000" u="none" cap="none" strike="noStrike"/>
                    </a:p>
                  </a:txBody>
                  <a:tcPr marT="91425" marB="91425" marR="91425" marL="91425">
                    <a:solidFill>
                      <a:srgbClr val="A5A5A5"/>
                    </a:solidFill>
                  </a:tcPr>
                </a:tc>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Dataset</a:t>
                      </a:r>
                      <a:endParaRPr b="1" sz="4000" u="none" cap="none" strike="noStrike"/>
                    </a:p>
                  </a:txBody>
                  <a:tcPr marT="91425" marB="91425" marR="91425" marL="91425">
                    <a:solidFill>
                      <a:srgbClr val="A5A5A5"/>
                    </a:solidFill>
                  </a:tcPr>
                </a:tc>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Feature</a:t>
                      </a:r>
                      <a:endParaRPr b="1" sz="4000" u="none" cap="none" strike="noStrike"/>
                    </a:p>
                  </a:txBody>
                  <a:tcPr marT="91425" marB="91425" marR="91425" marL="91425">
                    <a:solidFill>
                      <a:srgbClr val="A5A5A5"/>
                    </a:solidFill>
                  </a:tcPr>
                </a:tc>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Volume</a:t>
                      </a:r>
                      <a:endParaRPr b="1" sz="4000" u="none" cap="none" strike="noStrike"/>
                    </a:p>
                  </a:txBody>
                  <a:tcPr marT="91425" marB="91425" marR="91425" marL="91425">
                    <a:solidFill>
                      <a:srgbClr val="A5A5A5"/>
                    </a:solidFill>
                  </a:tcPr>
                </a:tc>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Source</a:t>
                      </a:r>
                      <a:endParaRPr b="1" sz="4000" u="none" cap="none" strike="noStrike"/>
                    </a:p>
                  </a:txBody>
                  <a:tcPr marT="91425" marB="91425" marR="91425" marL="91425">
                    <a:solidFill>
                      <a:srgbClr val="A5A5A5"/>
                    </a:solidFill>
                  </a:tcPr>
                </a:tc>
              </a:tr>
              <a:tr h="1175925">
                <a:tc rowSpan="2">
                  <a:txBody>
                    <a:bodyPr/>
                    <a:lstStyle/>
                    <a:p>
                      <a:pPr indent="0" lvl="0" marL="0" marR="0" rtl="0" algn="ctr">
                        <a:lnSpc>
                          <a:spcPct val="100000"/>
                        </a:lnSpc>
                        <a:spcBef>
                          <a:spcPts val="0"/>
                        </a:spcBef>
                        <a:spcAft>
                          <a:spcPts val="0"/>
                        </a:spcAft>
                        <a:buClr>
                          <a:srgbClr val="000000"/>
                        </a:buClr>
                        <a:buSzPts val="3600"/>
                        <a:buFont typeface="Arial"/>
                        <a:buNone/>
                      </a:pPr>
                      <a:r>
                        <a:rPr b="1" lang="en-US" sz="3600" u="none" cap="none" strike="noStrike"/>
                        <a:t>재무제표</a:t>
                      </a:r>
                      <a:endParaRPr b="1" sz="36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코스피 연간</a:t>
                      </a:r>
                      <a:endParaRPr b="1" sz="3000" u="none" cap="none" strike="noStrike"/>
                    </a:p>
                  </a:txBody>
                  <a:tcPr marT="91425" marB="91425" marR="91425" marL="91425" anchor="ctr"/>
                </a:tc>
                <a:tc rowSpan="2">
                  <a:txBody>
                    <a:bodyPr/>
                    <a:lstStyle/>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날짜, 종목코드, 종목명, 시장타입, 재무코드, 재무요소, 값</a:t>
                      </a:r>
                      <a:endParaRPr b="1" sz="2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514,530 rows</a:t>
                      </a:r>
                      <a:endParaRPr b="1" sz="3000" u="none" cap="none" strike="noStrike"/>
                    </a:p>
                  </a:txBody>
                  <a:tcPr marT="91425" marB="91425" marR="91425" marL="91425" anchor="ctr"/>
                </a:tc>
                <a:tc rowSpan="2">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FNSpace</a:t>
                      </a:r>
                      <a:endParaRPr b="1" sz="3000" u="none" cap="none" strike="noStrike"/>
                    </a:p>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Deepsearch</a:t>
                      </a:r>
                      <a:endParaRPr b="1" sz="3000" u="none" cap="none" strike="noStrike"/>
                    </a:p>
                  </a:txBody>
                  <a:tcPr marT="91425" marB="91425" marR="91425" marL="91425" anchor="ctr"/>
                </a:tc>
              </a:tr>
              <a:tr h="1242300">
                <a:tc vMerge="1"/>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코스피 분기</a:t>
                      </a:r>
                      <a:endParaRPr b="1" sz="3000" u="none" cap="none" strike="noStrike"/>
                    </a:p>
                  </a:txBody>
                  <a:tcPr marT="91425" marB="91425" marR="91425" marL="91425" anchor="ctr"/>
                </a:tc>
                <a:tc vMerge="1"/>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741,642 rows</a:t>
                      </a:r>
                      <a:endParaRPr b="1" sz="3000" u="none" cap="none" strike="noStrike"/>
                    </a:p>
                  </a:txBody>
                  <a:tcPr marT="91425" marB="91425" marR="91425" marL="91425" anchor="ctr"/>
                </a:tc>
                <a:tc vMerge="1"/>
              </a:tr>
              <a:tr h="2708875">
                <a:tc rowSpan="2">
                  <a:txBody>
                    <a:bodyPr/>
                    <a:lstStyle/>
                    <a:p>
                      <a:pPr indent="0" lvl="0" marL="0" marR="0" rtl="0" algn="ctr">
                        <a:lnSpc>
                          <a:spcPct val="100000"/>
                        </a:lnSpc>
                        <a:spcBef>
                          <a:spcPts val="0"/>
                        </a:spcBef>
                        <a:spcAft>
                          <a:spcPts val="0"/>
                        </a:spcAft>
                        <a:buClr>
                          <a:srgbClr val="000000"/>
                        </a:buClr>
                        <a:buSzPts val="3600"/>
                        <a:buFont typeface="Arial"/>
                        <a:buNone/>
                      </a:pPr>
                      <a:r>
                        <a:rPr b="1" lang="en-US" sz="3600" u="none" cap="none" strike="noStrike"/>
                        <a:t>주식</a:t>
                      </a:r>
                      <a:endParaRPr b="1" sz="36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OHLCV</a:t>
                      </a:r>
                      <a:endParaRPr b="1" sz="30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날짜, 종목코드, 종목명, 종가, 시가, 고가, 저가</a:t>
                      </a:r>
                      <a:endParaRPr b="1" sz="28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거래량, 거래대금, 시가총액, 상장주식수</a:t>
                      </a:r>
                      <a:endParaRPr b="1" sz="2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4,759,994 rows</a:t>
                      </a:r>
                      <a:endParaRPr b="1" sz="30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marcap</a:t>
                      </a:r>
                      <a:endParaRPr b="1" sz="3000" u="none" cap="none" strike="noStrike"/>
                    </a:p>
                  </a:txBody>
                  <a:tcPr marT="91425" marB="91425" marR="91425" marL="91425" anchor="ctr"/>
                </a:tc>
              </a:tr>
              <a:tr h="1706775">
                <a:tc vMerge="1"/>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펀더멘탈</a:t>
                      </a:r>
                      <a:endParaRPr b="1" sz="30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날짜, 종목코드, PER, PBR, EPS, DIV, DPS</a:t>
                      </a:r>
                      <a:endParaRPr b="1" sz="28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b="1" lang="en-US" sz="3000" u="none" cap="none" strike="noStrike"/>
                        <a:t>24,985 rows</a:t>
                      </a:r>
                      <a:endParaRPr b="1" sz="30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Pykrx</a:t>
                      </a:r>
                      <a:endParaRPr b="1" sz="3000" u="none" cap="none" strike="noStrike"/>
                    </a:p>
                  </a:txBody>
                  <a:tcPr marT="91425" marB="91425" marR="91425" marL="91425" anchor="ctr"/>
                </a:tc>
              </a:tr>
            </a:tbl>
          </a:graphicData>
        </a:graphic>
      </p:graphicFrame>
      <p:sp>
        <p:nvSpPr>
          <p:cNvPr id="749" name="Google Shape;749;g12db3c276bc_3_0"/>
          <p:cNvSpPr txBox="1"/>
          <p:nvPr/>
        </p:nvSpPr>
        <p:spPr>
          <a:xfrm>
            <a:off x="-3041725" y="2282200"/>
            <a:ext cx="3274800" cy="8573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dk1"/>
                </a:solidFill>
                <a:latin typeface="Calibri"/>
                <a:ea typeface="Calibri"/>
                <a:cs typeface="Calibri"/>
                <a:sym typeface="Calibri"/>
              </a:rPr>
              <a:t>데이터셋 색 , 숫자에 콤마 표시\</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구성 잘해야됨 기법 10가지 이해가 잘안됨</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3개의 할아버지기법이 왜 갑자기 10개가나오냐</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기법마다 회사의 어떤부분을 보고 투자하는 기법인가?</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최적화라는 단어 대신 조정</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5종목이라고 선택하지 않고 황금비율보다 절반 / 50% 이런식으로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sz="31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750" name="Google Shape;750;g12db3c276bc_3_0"/>
          <p:cNvSpPr txBox="1"/>
          <p:nvPr/>
        </p:nvSpPr>
        <p:spPr>
          <a:xfrm>
            <a:off x="2150000" y="3028800"/>
            <a:ext cx="110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p:txBody>
      </p:sp>
      <p:sp>
        <p:nvSpPr>
          <p:cNvPr id="751" name="Google Shape;751;g12db3c276bc_3_0"/>
          <p:cNvSpPr txBox="1"/>
          <p:nvPr/>
        </p:nvSpPr>
        <p:spPr>
          <a:xfrm>
            <a:off x="809100" y="3706400"/>
            <a:ext cx="110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755" name="Shape 755"/>
        <p:cNvGrpSpPr/>
        <p:nvPr/>
      </p:nvGrpSpPr>
      <p:grpSpPr>
        <a:xfrm>
          <a:off x="0" y="0"/>
          <a:ext cx="0" cy="0"/>
          <a:chOff x="0" y="0"/>
          <a:chExt cx="0" cy="0"/>
        </a:xfrm>
      </p:grpSpPr>
      <p:pic>
        <p:nvPicPr>
          <p:cNvPr id="756" name="Google Shape;756;g12abfe0b891_0_238"/>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757" name="Google Shape;757;g12abfe0b891_0_238"/>
          <p:cNvGrpSpPr/>
          <p:nvPr/>
        </p:nvGrpSpPr>
        <p:grpSpPr>
          <a:xfrm>
            <a:off x="16526181" y="641870"/>
            <a:ext cx="1644349" cy="760643"/>
            <a:chOff x="16526181" y="641870"/>
            <a:chExt cx="1644349" cy="760643"/>
          </a:xfrm>
        </p:grpSpPr>
        <p:grpSp>
          <p:nvGrpSpPr>
            <p:cNvPr id="758" name="Google Shape;758;g12abfe0b891_0_238"/>
            <p:cNvGrpSpPr/>
            <p:nvPr/>
          </p:nvGrpSpPr>
          <p:grpSpPr>
            <a:xfrm>
              <a:off x="16526181" y="641870"/>
              <a:ext cx="760643" cy="760643"/>
              <a:chOff x="16526181" y="641870"/>
              <a:chExt cx="760643" cy="760643"/>
            </a:xfrm>
          </p:grpSpPr>
          <p:pic>
            <p:nvPicPr>
              <p:cNvPr id="759" name="Google Shape;759;g12abfe0b891_0_238"/>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760" name="Google Shape;760;g12abfe0b891_0_238"/>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761" name="Google Shape;761;g12abfe0b891_0_238"/>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762" name="Google Shape;762;g12abfe0b891_0_238"/>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3대 거장</a:t>
            </a:r>
            <a:endParaRPr b="0" i="0" sz="1400" u="none" cap="none" strike="noStrike">
              <a:solidFill>
                <a:srgbClr val="000000"/>
              </a:solidFill>
              <a:latin typeface="Arial"/>
              <a:ea typeface="Arial"/>
              <a:cs typeface="Arial"/>
              <a:sym typeface="Arial"/>
            </a:endParaRPr>
          </a:p>
        </p:txBody>
      </p:sp>
      <p:sp>
        <p:nvSpPr>
          <p:cNvPr id="763" name="Google Shape;763;g12abfe0b891_0_238"/>
          <p:cNvSpPr/>
          <p:nvPr/>
        </p:nvSpPr>
        <p:spPr>
          <a:xfrm>
            <a:off x="1746813" y="2053119"/>
            <a:ext cx="3802800" cy="4946700"/>
          </a:xfrm>
          <a:prstGeom prst="frame">
            <a:avLst>
              <a:gd fmla="val 10273" name="adj1"/>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764" name="Google Shape;764;g12abfe0b891_0_238"/>
          <p:cNvPicPr preferRelativeResize="0"/>
          <p:nvPr/>
        </p:nvPicPr>
        <p:blipFill rotWithShape="1">
          <a:blip r:embed="rId6">
            <a:alphaModFix/>
          </a:blip>
          <a:srcRect b="0" l="0" r="0" t="0"/>
          <a:stretch/>
        </p:blipFill>
        <p:spPr>
          <a:xfrm>
            <a:off x="1746812" y="2053119"/>
            <a:ext cx="3432502" cy="4558363"/>
          </a:xfrm>
          <a:prstGeom prst="rect">
            <a:avLst/>
          </a:prstGeom>
          <a:noFill/>
          <a:ln>
            <a:noFill/>
          </a:ln>
        </p:spPr>
      </p:pic>
      <p:sp>
        <p:nvSpPr>
          <p:cNvPr id="765" name="Google Shape;765;g12abfe0b891_0_238"/>
          <p:cNvSpPr/>
          <p:nvPr/>
        </p:nvSpPr>
        <p:spPr>
          <a:xfrm>
            <a:off x="7426606" y="2053118"/>
            <a:ext cx="3802800" cy="4946700"/>
          </a:xfrm>
          <a:prstGeom prst="frame">
            <a:avLst>
              <a:gd fmla="val 10273" name="adj1"/>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766" name="Google Shape;766;g12abfe0b891_0_238"/>
          <p:cNvPicPr preferRelativeResize="0"/>
          <p:nvPr/>
        </p:nvPicPr>
        <p:blipFill rotWithShape="1">
          <a:blip r:embed="rId7">
            <a:alphaModFix/>
          </a:blip>
          <a:srcRect b="0" l="0" r="0" t="0"/>
          <a:stretch/>
        </p:blipFill>
        <p:spPr>
          <a:xfrm>
            <a:off x="7426606" y="2053119"/>
            <a:ext cx="3432501" cy="4558363"/>
          </a:xfrm>
          <a:prstGeom prst="rect">
            <a:avLst/>
          </a:prstGeom>
          <a:noFill/>
          <a:ln>
            <a:noFill/>
          </a:ln>
        </p:spPr>
      </p:pic>
      <p:sp>
        <p:nvSpPr>
          <p:cNvPr id="767" name="Google Shape;767;g12abfe0b891_0_238"/>
          <p:cNvSpPr/>
          <p:nvPr/>
        </p:nvSpPr>
        <p:spPr>
          <a:xfrm>
            <a:off x="13106399" y="1986324"/>
            <a:ext cx="3802800" cy="5013600"/>
          </a:xfrm>
          <a:prstGeom prst="frame">
            <a:avLst>
              <a:gd fmla="val 10273" name="adj1"/>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768" name="Google Shape;768;g12abfe0b891_0_238"/>
          <p:cNvPicPr preferRelativeResize="0"/>
          <p:nvPr/>
        </p:nvPicPr>
        <p:blipFill rotWithShape="1">
          <a:blip r:embed="rId8">
            <a:alphaModFix/>
          </a:blip>
          <a:srcRect b="0" l="0" r="0" t="0"/>
          <a:stretch/>
        </p:blipFill>
        <p:spPr>
          <a:xfrm>
            <a:off x="13106400" y="1986324"/>
            <a:ext cx="3432502" cy="4625158"/>
          </a:xfrm>
          <a:prstGeom prst="rect">
            <a:avLst/>
          </a:prstGeom>
          <a:noFill/>
          <a:ln>
            <a:noFill/>
          </a:ln>
        </p:spPr>
      </p:pic>
      <p:sp>
        <p:nvSpPr>
          <p:cNvPr id="769" name="Google Shape;769;g12abfe0b891_0_238"/>
          <p:cNvSpPr/>
          <p:nvPr/>
        </p:nvSpPr>
        <p:spPr>
          <a:xfrm>
            <a:off x="7426606" y="7326973"/>
            <a:ext cx="3802650" cy="2316344"/>
          </a:xfrm>
          <a:prstGeom prst="flowChartProcess">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7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벤저민 그레이엄</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유행을 타지 말 것</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투자는 패션이 아니다</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0" name="Google Shape;770;g12abfe0b891_0_238"/>
          <p:cNvSpPr/>
          <p:nvPr/>
        </p:nvSpPr>
        <p:spPr>
          <a:xfrm>
            <a:off x="1746813" y="7326973"/>
            <a:ext cx="3802650" cy="2316344"/>
          </a:xfrm>
          <a:prstGeom prst="flowChartProcess">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피터린치</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하락장에서 당신이 불안한 이유는</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쓰레기 같은 회사에 공부도 안하고</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당신이 평생 모은 돈을 몰빵했기 때문이다</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1" name="Google Shape;771;g12abfe0b891_0_238"/>
          <p:cNvSpPr/>
          <p:nvPr/>
        </p:nvSpPr>
        <p:spPr>
          <a:xfrm>
            <a:off x="13106399" y="7326973"/>
            <a:ext cx="3802650" cy="2316344"/>
          </a:xfrm>
          <a:prstGeom prst="flowChartProcess">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워런 버핏</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Rule No.1, Never lose money</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Rule No.2, Never forget Rule No.1</a:t>
            </a:r>
            <a:endParaRPr b="1" i="0" sz="37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72" name="Google Shape;772;g12abfe0b891_0_238"/>
          <p:cNvPicPr preferRelativeResize="0"/>
          <p:nvPr/>
        </p:nvPicPr>
        <p:blipFill>
          <a:blip r:embed="rId9">
            <a:alphaModFix/>
          </a:blip>
          <a:stretch>
            <a:fillRect/>
          </a:stretch>
        </p:blipFill>
        <p:spPr>
          <a:xfrm>
            <a:off x="4860300" y="2053125"/>
            <a:ext cx="4656650" cy="3201475"/>
          </a:xfrm>
          <a:prstGeom prst="rect">
            <a:avLst/>
          </a:prstGeom>
          <a:noFill/>
          <a:ln>
            <a:noFill/>
          </a:ln>
        </p:spPr>
      </p:pic>
      <p:sp>
        <p:nvSpPr>
          <p:cNvPr id="773" name="Google Shape;773;g12abfe0b891_0_238"/>
          <p:cNvSpPr txBox="1"/>
          <p:nvPr/>
        </p:nvSpPr>
        <p:spPr>
          <a:xfrm>
            <a:off x="5745725" y="5410025"/>
            <a:ext cx="177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짭터 린치</a:t>
            </a:r>
            <a:endParaRPr b="1" sz="22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777" name="Shape 777"/>
        <p:cNvGrpSpPr/>
        <p:nvPr/>
      </p:nvGrpSpPr>
      <p:grpSpPr>
        <a:xfrm>
          <a:off x="0" y="0"/>
          <a:ext cx="0" cy="0"/>
          <a:chOff x="0" y="0"/>
          <a:chExt cx="0" cy="0"/>
        </a:xfrm>
      </p:grpSpPr>
      <p:pic>
        <p:nvPicPr>
          <p:cNvPr id="778" name="Google Shape;778;g12de9e02d04_0_146"/>
          <p:cNvPicPr preferRelativeResize="0"/>
          <p:nvPr/>
        </p:nvPicPr>
        <p:blipFill rotWithShape="1">
          <a:blip r:embed="rId3">
            <a:alphaModFix/>
          </a:blip>
          <a:srcRect b="0" l="0" r="0" t="0"/>
          <a:stretch/>
        </p:blipFill>
        <p:spPr>
          <a:xfrm>
            <a:off x="5400378" y="3581128"/>
            <a:ext cx="3436462" cy="1147062"/>
          </a:xfrm>
          <a:prstGeom prst="rect">
            <a:avLst/>
          </a:prstGeom>
          <a:noFill/>
          <a:ln>
            <a:noFill/>
          </a:ln>
        </p:spPr>
      </p:pic>
      <p:sp>
        <p:nvSpPr>
          <p:cNvPr id="779" name="Google Shape;779;g12de9e02d04_0_146"/>
          <p:cNvSpPr txBox="1"/>
          <p:nvPr/>
        </p:nvSpPr>
        <p:spPr>
          <a:xfrm>
            <a:off x="5571119" y="3829865"/>
            <a:ext cx="3095100" cy="8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rgbClr val="2D3136"/>
                </a:solidFill>
              </a:rPr>
              <a:t>투자지표</a:t>
            </a:r>
            <a:endParaRPr b="0" i="0" sz="4000" u="none" cap="none" strike="noStrike">
              <a:solidFill>
                <a:schemeClr val="dk1"/>
              </a:solidFill>
              <a:latin typeface="Arial"/>
              <a:ea typeface="Arial"/>
              <a:cs typeface="Arial"/>
              <a:sym typeface="Arial"/>
            </a:endParaRPr>
          </a:p>
        </p:txBody>
      </p:sp>
      <p:pic>
        <p:nvPicPr>
          <p:cNvPr id="780" name="Google Shape;780;g12de9e02d04_0_146"/>
          <p:cNvPicPr preferRelativeResize="0"/>
          <p:nvPr/>
        </p:nvPicPr>
        <p:blipFill rotWithShape="1">
          <a:blip r:embed="rId3">
            <a:alphaModFix/>
          </a:blip>
          <a:srcRect b="0" l="0" r="0" t="0"/>
          <a:stretch/>
        </p:blipFill>
        <p:spPr>
          <a:xfrm>
            <a:off x="1018097" y="3536890"/>
            <a:ext cx="3436462" cy="1147062"/>
          </a:xfrm>
          <a:prstGeom prst="rect">
            <a:avLst/>
          </a:prstGeom>
          <a:noFill/>
          <a:ln>
            <a:noFill/>
          </a:ln>
        </p:spPr>
      </p:pic>
      <p:sp>
        <p:nvSpPr>
          <p:cNvPr id="781" name="Google Shape;781;g12de9e02d04_0_146"/>
          <p:cNvSpPr txBox="1"/>
          <p:nvPr/>
        </p:nvSpPr>
        <p:spPr>
          <a:xfrm>
            <a:off x="1188838" y="3785627"/>
            <a:ext cx="3095100" cy="8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rgbClr val="2D3136"/>
                </a:solidFill>
              </a:rPr>
              <a:t>펀더멘탈</a:t>
            </a:r>
            <a:endParaRPr b="0" i="0" sz="4000" u="none" cap="none" strike="noStrike">
              <a:solidFill>
                <a:schemeClr val="dk1"/>
              </a:solidFill>
              <a:latin typeface="Arial"/>
              <a:ea typeface="Arial"/>
              <a:cs typeface="Arial"/>
              <a:sym typeface="Arial"/>
            </a:endParaRPr>
          </a:p>
        </p:txBody>
      </p:sp>
      <p:pic>
        <p:nvPicPr>
          <p:cNvPr id="782" name="Google Shape;782;g12de9e02d04_0_146"/>
          <p:cNvPicPr preferRelativeResize="0"/>
          <p:nvPr/>
        </p:nvPicPr>
        <p:blipFill rotWithShape="1">
          <a:blip r:embed="rId4">
            <a:alphaModFix/>
          </a:blip>
          <a:srcRect b="0" l="0" r="0" t="0"/>
          <a:stretch/>
        </p:blipFill>
        <p:spPr>
          <a:xfrm>
            <a:off x="673016" y="1291258"/>
            <a:ext cx="16939682" cy="114286"/>
          </a:xfrm>
          <a:prstGeom prst="rect">
            <a:avLst/>
          </a:prstGeom>
          <a:noFill/>
          <a:ln>
            <a:noFill/>
          </a:ln>
        </p:spPr>
      </p:pic>
      <p:grpSp>
        <p:nvGrpSpPr>
          <p:cNvPr id="783" name="Google Shape;783;g12de9e02d04_0_146"/>
          <p:cNvGrpSpPr/>
          <p:nvPr/>
        </p:nvGrpSpPr>
        <p:grpSpPr>
          <a:xfrm>
            <a:off x="16526181" y="641870"/>
            <a:ext cx="1644349" cy="760643"/>
            <a:chOff x="16526181" y="641870"/>
            <a:chExt cx="1644349" cy="760643"/>
          </a:xfrm>
        </p:grpSpPr>
        <p:grpSp>
          <p:nvGrpSpPr>
            <p:cNvPr id="784" name="Google Shape;784;g12de9e02d04_0_146"/>
            <p:cNvGrpSpPr/>
            <p:nvPr/>
          </p:nvGrpSpPr>
          <p:grpSpPr>
            <a:xfrm>
              <a:off x="16526181" y="641870"/>
              <a:ext cx="760643" cy="760643"/>
              <a:chOff x="16526181" y="641870"/>
              <a:chExt cx="760643" cy="760643"/>
            </a:xfrm>
          </p:grpSpPr>
          <p:pic>
            <p:nvPicPr>
              <p:cNvPr id="785" name="Google Shape;785;g12de9e02d04_0_146"/>
              <p:cNvPicPr preferRelativeResize="0"/>
              <p:nvPr/>
            </p:nvPicPr>
            <p:blipFill rotWithShape="1">
              <a:blip r:embed="rId5">
                <a:alphaModFix/>
              </a:blip>
              <a:srcRect b="0" l="0" r="0" t="0"/>
              <a:stretch/>
            </p:blipFill>
            <p:spPr>
              <a:xfrm rot="-2700000">
                <a:off x="16639451" y="751387"/>
                <a:ext cx="534103" cy="541608"/>
              </a:xfrm>
              <a:prstGeom prst="rect">
                <a:avLst/>
              </a:prstGeom>
              <a:noFill/>
              <a:ln>
                <a:noFill/>
              </a:ln>
            </p:spPr>
          </p:pic>
          <p:pic>
            <p:nvPicPr>
              <p:cNvPr id="786" name="Google Shape;786;g12de9e02d04_0_146"/>
              <p:cNvPicPr preferRelativeResize="0"/>
              <p:nvPr/>
            </p:nvPicPr>
            <p:blipFill rotWithShape="1">
              <a:blip r:embed="rId6">
                <a:alphaModFix/>
              </a:blip>
              <a:srcRect b="0" l="0" r="0" t="0"/>
              <a:stretch/>
            </p:blipFill>
            <p:spPr>
              <a:xfrm rot="-2700000">
                <a:off x="16772977" y="862138"/>
                <a:ext cx="267052" cy="270804"/>
              </a:xfrm>
              <a:prstGeom prst="rect">
                <a:avLst/>
              </a:prstGeom>
              <a:noFill/>
              <a:ln>
                <a:noFill/>
              </a:ln>
            </p:spPr>
          </p:pic>
        </p:grpSp>
        <p:sp>
          <p:nvSpPr>
            <p:cNvPr id="787" name="Google Shape;787;g12de9e02d04_0_146"/>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788" name="Google Shape;788;g12de9e02d04_0_146"/>
          <p:cNvSpPr txBox="1"/>
          <p:nvPr/>
        </p:nvSpPr>
        <p:spPr>
          <a:xfrm>
            <a:off x="6730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주식팀의 투자 전략 한</a:t>
            </a:r>
            <a:r>
              <a:rPr lang="en-US" sz="4000">
                <a:solidFill>
                  <a:schemeClr val="dk1"/>
                </a:solidFill>
              </a:rPr>
              <a:t> </a:t>
            </a:r>
            <a:r>
              <a:rPr b="0" i="0" lang="en-US" sz="4000" u="none" cap="none" strike="noStrike">
                <a:solidFill>
                  <a:schemeClr val="dk1"/>
                </a:solidFill>
                <a:latin typeface="Arial"/>
                <a:ea typeface="Arial"/>
                <a:cs typeface="Arial"/>
                <a:sym typeface="Arial"/>
              </a:rPr>
              <a:t>번에 보기</a:t>
            </a:r>
            <a:endParaRPr b="0" i="0" sz="4000" u="none" cap="none" strike="noStrike">
              <a:solidFill>
                <a:schemeClr val="dk1"/>
              </a:solidFill>
              <a:latin typeface="Arial"/>
              <a:ea typeface="Arial"/>
              <a:cs typeface="Arial"/>
              <a:sym typeface="Arial"/>
            </a:endParaRPr>
          </a:p>
        </p:txBody>
      </p:sp>
      <p:sp>
        <p:nvSpPr>
          <p:cNvPr id="789" name="Google Shape;789;g12de9e02d04_0_14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90" name="Google Shape;790;g12de9e02d04_0_146"/>
          <p:cNvSpPr txBox="1"/>
          <p:nvPr/>
        </p:nvSpPr>
        <p:spPr>
          <a:xfrm>
            <a:off x="2799973" y="4795883"/>
            <a:ext cx="53799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lang="en-US" sz="2400">
                <a:latin typeface="Calibri"/>
                <a:ea typeface="Calibri"/>
                <a:cs typeface="Calibri"/>
                <a:sym typeface="Calibri"/>
              </a:rPr>
              <a:t>재무제표  </a:t>
            </a:r>
            <a:r>
              <a:rPr b="1" i="0" lang="en-US" sz="2400" u="none" cap="none" strike="noStrike">
                <a:solidFill>
                  <a:srgbClr val="000000"/>
                </a:solidFill>
                <a:latin typeface="Calibri"/>
                <a:ea typeface="Calibri"/>
                <a:cs typeface="Calibri"/>
                <a:sym typeface="Calibri"/>
              </a:rPr>
              <a:t>총 </a:t>
            </a:r>
            <a:r>
              <a:rPr b="1" lang="en-US" sz="3400">
                <a:solidFill>
                  <a:srgbClr val="FF0000"/>
                </a:solidFill>
                <a:latin typeface="Calibri"/>
                <a:ea typeface="Calibri"/>
                <a:cs typeface="Calibri"/>
                <a:sym typeface="Calibri"/>
              </a:rPr>
              <a:t>28</a:t>
            </a:r>
            <a:r>
              <a:rPr b="1" i="0" lang="en-US" sz="2400" u="none" cap="none" strike="noStrike">
                <a:solidFill>
                  <a:srgbClr val="000000"/>
                </a:solidFill>
                <a:latin typeface="Calibri"/>
                <a:ea typeface="Calibri"/>
                <a:cs typeface="Calibri"/>
                <a:sym typeface="Calibri"/>
              </a:rPr>
              <a:t> 항목 으로 구성</a:t>
            </a:r>
            <a:r>
              <a:rPr b="1" i="0" lang="en-US" sz="2200" u="none" cap="none" strike="noStrike">
                <a:solidFill>
                  <a:srgbClr val="000000"/>
                </a:solidFill>
                <a:latin typeface="Calibri"/>
                <a:ea typeface="Calibri"/>
                <a:cs typeface="Calibri"/>
                <a:sym typeface="Calibri"/>
              </a:rPr>
              <a:t> </a:t>
            </a:r>
            <a:endParaRPr b="1" i="0" sz="2200" u="none" cap="none" strike="noStrike">
              <a:solidFill>
                <a:srgbClr val="000000"/>
              </a:solidFill>
              <a:latin typeface="Calibri"/>
              <a:ea typeface="Calibri"/>
              <a:cs typeface="Calibri"/>
              <a:sym typeface="Calibri"/>
            </a:endParaRPr>
          </a:p>
        </p:txBody>
      </p:sp>
      <p:sp>
        <p:nvSpPr>
          <p:cNvPr id="791" name="Google Shape;791;g12de9e02d04_0_146"/>
          <p:cNvSpPr txBox="1"/>
          <p:nvPr/>
        </p:nvSpPr>
        <p:spPr>
          <a:xfrm>
            <a:off x="3018113" y="1732050"/>
            <a:ext cx="452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2" name="Google Shape;792;g12de9e02d04_0_146"/>
          <p:cNvSpPr txBox="1"/>
          <p:nvPr/>
        </p:nvSpPr>
        <p:spPr>
          <a:xfrm>
            <a:off x="6902563" y="9117913"/>
            <a:ext cx="51777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US" sz="2400" u="none" cap="none" strike="noStrike">
                <a:solidFill>
                  <a:srgbClr val="000000"/>
                </a:solidFill>
                <a:latin typeface="Calibri"/>
                <a:ea typeface="Calibri"/>
                <a:cs typeface="Calibri"/>
                <a:sym typeface="Calibri"/>
              </a:rPr>
              <a:t>재무기법</a:t>
            </a:r>
            <a:r>
              <a:rPr b="1" i="0" lang="en-US" sz="2500" u="none" cap="none" strike="noStrike">
                <a:solidFill>
                  <a:srgbClr val="000000"/>
                </a:solidFill>
                <a:latin typeface="Calibri"/>
                <a:ea typeface="Calibri"/>
                <a:cs typeface="Calibri"/>
                <a:sym typeface="Calibri"/>
              </a:rPr>
              <a:t> </a:t>
            </a:r>
            <a:r>
              <a:rPr b="1" i="0" lang="en-US" sz="3400" u="none" cap="none" strike="noStrike">
                <a:solidFill>
                  <a:srgbClr val="FF0000"/>
                </a:solidFill>
                <a:latin typeface="Calibri"/>
                <a:ea typeface="Calibri"/>
                <a:cs typeface="Calibri"/>
                <a:sym typeface="Calibri"/>
              </a:rPr>
              <a:t>10</a:t>
            </a:r>
            <a:r>
              <a:rPr b="1" i="0" lang="en-US" sz="2400" u="none" cap="none" strike="noStrike">
                <a:solidFill>
                  <a:srgbClr val="000000"/>
                </a:solidFill>
                <a:latin typeface="Calibri"/>
                <a:ea typeface="Calibri"/>
                <a:cs typeface="Calibri"/>
                <a:sym typeface="Calibri"/>
              </a:rPr>
              <a:t>가지로 구성</a:t>
            </a:r>
            <a:endParaRPr b="1" i="0" sz="2400" u="none" cap="none" strike="noStrike">
              <a:solidFill>
                <a:srgbClr val="000000"/>
              </a:solidFill>
              <a:latin typeface="Calibri"/>
              <a:ea typeface="Calibri"/>
              <a:cs typeface="Calibri"/>
              <a:sym typeface="Calibri"/>
            </a:endParaRPr>
          </a:p>
        </p:txBody>
      </p:sp>
      <p:pic>
        <p:nvPicPr>
          <p:cNvPr id="793" name="Google Shape;793;g12de9e02d04_0_146"/>
          <p:cNvPicPr preferRelativeResize="0"/>
          <p:nvPr/>
        </p:nvPicPr>
        <p:blipFill rotWithShape="1">
          <a:blip r:embed="rId7">
            <a:alphaModFix/>
          </a:blip>
          <a:srcRect b="0" l="0" r="0" t="0"/>
          <a:stretch/>
        </p:blipFill>
        <p:spPr>
          <a:xfrm>
            <a:off x="5373325" y="7469975"/>
            <a:ext cx="7539065" cy="1647950"/>
          </a:xfrm>
          <a:prstGeom prst="rect">
            <a:avLst/>
          </a:prstGeom>
          <a:noFill/>
          <a:ln>
            <a:noFill/>
          </a:ln>
        </p:spPr>
      </p:pic>
      <p:pic>
        <p:nvPicPr>
          <p:cNvPr id="794" name="Google Shape;794;g12de9e02d04_0_146"/>
          <p:cNvPicPr preferRelativeResize="0"/>
          <p:nvPr/>
        </p:nvPicPr>
        <p:blipFill rotWithShape="1">
          <a:blip r:embed="rId8">
            <a:alphaModFix/>
          </a:blip>
          <a:srcRect b="0" l="0" r="0" t="0"/>
          <a:stretch/>
        </p:blipFill>
        <p:spPr>
          <a:xfrm>
            <a:off x="10511087" y="1544489"/>
            <a:ext cx="6625526" cy="3256725"/>
          </a:xfrm>
          <a:prstGeom prst="rect">
            <a:avLst/>
          </a:prstGeom>
          <a:noFill/>
          <a:ln>
            <a:noFill/>
          </a:ln>
        </p:spPr>
      </p:pic>
      <p:pic>
        <p:nvPicPr>
          <p:cNvPr id="795" name="Google Shape;795;g12de9e02d04_0_146"/>
          <p:cNvPicPr preferRelativeResize="0"/>
          <p:nvPr/>
        </p:nvPicPr>
        <p:blipFill rotWithShape="1">
          <a:blip r:embed="rId9">
            <a:alphaModFix/>
          </a:blip>
          <a:srcRect b="0" l="0" r="0" t="0"/>
          <a:stretch/>
        </p:blipFill>
        <p:spPr>
          <a:xfrm>
            <a:off x="10397809" y="6935220"/>
            <a:ext cx="2514600" cy="534755"/>
          </a:xfrm>
          <a:prstGeom prst="rect">
            <a:avLst/>
          </a:prstGeom>
          <a:noFill/>
          <a:ln cap="flat" cmpd="sng" w="9525">
            <a:solidFill>
              <a:srgbClr val="000000"/>
            </a:solidFill>
            <a:prstDash val="solid"/>
            <a:round/>
            <a:headEnd len="sm" w="sm" type="none"/>
            <a:tailEnd len="sm" w="sm" type="none"/>
          </a:ln>
        </p:spPr>
      </p:pic>
      <p:sp>
        <p:nvSpPr>
          <p:cNvPr id="796" name="Google Shape;796;g12de9e02d04_0_146"/>
          <p:cNvSpPr txBox="1"/>
          <p:nvPr/>
        </p:nvSpPr>
        <p:spPr>
          <a:xfrm>
            <a:off x="11638738" y="4839505"/>
            <a:ext cx="51777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lang="en-US" sz="2400">
                <a:latin typeface="Calibri"/>
                <a:ea typeface="Calibri"/>
                <a:cs typeface="Calibri"/>
                <a:sym typeface="Calibri"/>
              </a:rPr>
              <a:t>기법에 따른</a:t>
            </a:r>
            <a:r>
              <a:rPr b="1" i="0" lang="en-US" sz="2400" u="none" cap="none" strike="noStrike">
                <a:solidFill>
                  <a:srgbClr val="000000"/>
                </a:solidFill>
                <a:latin typeface="Calibri"/>
                <a:ea typeface="Calibri"/>
                <a:cs typeface="Calibri"/>
                <a:sym typeface="Calibri"/>
              </a:rPr>
              <a:t> </a:t>
            </a:r>
            <a:r>
              <a:rPr b="1" i="0" lang="en-US" sz="2800" u="none" cap="none" strike="noStrike">
                <a:solidFill>
                  <a:srgbClr val="FF0000"/>
                </a:solidFill>
                <a:latin typeface="Calibri"/>
                <a:ea typeface="Calibri"/>
                <a:cs typeface="Calibri"/>
                <a:sym typeface="Calibri"/>
              </a:rPr>
              <a:t> </a:t>
            </a:r>
            <a:r>
              <a:rPr b="1" i="0" lang="en-US" sz="3400" u="none" cap="none" strike="noStrike">
                <a:solidFill>
                  <a:srgbClr val="FF0000"/>
                </a:solidFill>
                <a:latin typeface="Calibri"/>
                <a:ea typeface="Calibri"/>
                <a:cs typeface="Calibri"/>
                <a:sym typeface="Calibri"/>
              </a:rPr>
              <a:t>10</a:t>
            </a:r>
            <a:r>
              <a:rPr b="1" lang="en-US" sz="2400">
                <a:latin typeface="Calibri"/>
                <a:ea typeface="Calibri"/>
                <a:cs typeface="Calibri"/>
                <a:sym typeface="Calibri"/>
              </a:rPr>
              <a:t>개 주식 종</a:t>
            </a:r>
            <a:r>
              <a:rPr b="1" i="0" lang="en-US" sz="2400" u="none" cap="none" strike="noStrike">
                <a:solidFill>
                  <a:srgbClr val="000000"/>
                </a:solidFill>
                <a:latin typeface="Calibri"/>
                <a:ea typeface="Calibri"/>
                <a:cs typeface="Calibri"/>
                <a:sym typeface="Calibri"/>
              </a:rPr>
              <a:t>목 구성</a:t>
            </a:r>
            <a:endParaRPr b="1" i="0" sz="2400" u="none" cap="none" strike="noStrike">
              <a:solidFill>
                <a:srgbClr val="000000"/>
              </a:solidFill>
              <a:latin typeface="Calibri"/>
              <a:ea typeface="Calibri"/>
              <a:cs typeface="Calibri"/>
              <a:sym typeface="Calibri"/>
            </a:endParaRPr>
          </a:p>
        </p:txBody>
      </p:sp>
      <p:pic>
        <p:nvPicPr>
          <p:cNvPr id="797" name="Google Shape;797;g12de9e02d04_0_146"/>
          <p:cNvPicPr preferRelativeResize="0"/>
          <p:nvPr/>
        </p:nvPicPr>
        <p:blipFill rotWithShape="1">
          <a:blip r:embed="rId10">
            <a:alphaModFix/>
          </a:blip>
          <a:srcRect b="0" l="0" r="0" t="0"/>
          <a:stretch/>
        </p:blipFill>
        <p:spPr>
          <a:xfrm>
            <a:off x="1015925" y="2161628"/>
            <a:ext cx="3440798" cy="1147062"/>
          </a:xfrm>
          <a:prstGeom prst="rect">
            <a:avLst/>
          </a:prstGeom>
          <a:noFill/>
          <a:ln>
            <a:noFill/>
          </a:ln>
        </p:spPr>
      </p:pic>
      <p:pic>
        <p:nvPicPr>
          <p:cNvPr id="798" name="Google Shape;798;g12de9e02d04_0_146"/>
          <p:cNvPicPr preferRelativeResize="0"/>
          <p:nvPr/>
        </p:nvPicPr>
        <p:blipFill rotWithShape="1">
          <a:blip r:embed="rId3">
            <a:alphaModFix/>
          </a:blip>
          <a:srcRect b="0" l="0" r="0" t="0"/>
          <a:stretch/>
        </p:blipFill>
        <p:spPr>
          <a:xfrm>
            <a:off x="5379660" y="2157515"/>
            <a:ext cx="3436462" cy="1147062"/>
          </a:xfrm>
          <a:prstGeom prst="rect">
            <a:avLst/>
          </a:prstGeom>
          <a:noFill/>
          <a:ln>
            <a:noFill/>
          </a:ln>
        </p:spPr>
      </p:pic>
      <p:pic>
        <p:nvPicPr>
          <p:cNvPr id="799" name="Google Shape;799;g12de9e02d04_0_146"/>
          <p:cNvPicPr preferRelativeResize="0"/>
          <p:nvPr/>
        </p:nvPicPr>
        <p:blipFill rotWithShape="1">
          <a:blip r:embed="rId11">
            <a:alphaModFix/>
          </a:blip>
          <a:srcRect b="0" l="0" r="0" t="0"/>
          <a:stretch/>
        </p:blipFill>
        <p:spPr>
          <a:xfrm rot="-2026504">
            <a:off x="4132761" y="2649316"/>
            <a:ext cx="1573929" cy="1572974"/>
          </a:xfrm>
          <a:prstGeom prst="rect">
            <a:avLst/>
          </a:prstGeom>
          <a:noFill/>
          <a:ln>
            <a:noFill/>
          </a:ln>
        </p:spPr>
      </p:pic>
      <p:sp>
        <p:nvSpPr>
          <p:cNvPr id="800" name="Google Shape;800;g12de9e02d04_0_146"/>
          <p:cNvSpPr txBox="1"/>
          <p:nvPr/>
        </p:nvSpPr>
        <p:spPr>
          <a:xfrm>
            <a:off x="1188775" y="2393582"/>
            <a:ext cx="3095100" cy="1031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재무</a:t>
            </a:r>
            <a:r>
              <a:rPr lang="en-US" sz="4000">
                <a:solidFill>
                  <a:srgbClr val="2D3136"/>
                </a:solidFill>
              </a:rPr>
              <a:t>지표</a:t>
            </a:r>
            <a:endParaRPr b="0" i="0" sz="4000" u="none" cap="none" strike="noStrike">
              <a:solidFill>
                <a:schemeClr val="dk1"/>
              </a:solidFill>
              <a:latin typeface="Arial"/>
              <a:ea typeface="Arial"/>
              <a:cs typeface="Arial"/>
              <a:sym typeface="Arial"/>
            </a:endParaRPr>
          </a:p>
        </p:txBody>
      </p:sp>
      <p:sp>
        <p:nvSpPr>
          <p:cNvPr id="801" name="Google Shape;801;g12de9e02d04_0_146"/>
          <p:cNvSpPr txBox="1"/>
          <p:nvPr/>
        </p:nvSpPr>
        <p:spPr>
          <a:xfrm>
            <a:off x="5550400" y="2406252"/>
            <a:ext cx="3095100" cy="8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rgbClr val="2D3136"/>
                </a:solidFill>
              </a:rPr>
              <a:t>컨센서스</a:t>
            </a:r>
            <a:endParaRPr b="0" i="0" sz="4000" u="none" cap="none" strike="noStrike">
              <a:solidFill>
                <a:schemeClr val="dk1"/>
              </a:solidFill>
              <a:latin typeface="Arial"/>
              <a:ea typeface="Arial"/>
              <a:cs typeface="Arial"/>
              <a:sym typeface="Arial"/>
            </a:endParaRPr>
          </a:p>
        </p:txBody>
      </p:sp>
      <p:sp>
        <p:nvSpPr>
          <p:cNvPr id="802" name="Google Shape;802;g12de9e02d04_0_146"/>
          <p:cNvSpPr txBox="1"/>
          <p:nvPr/>
        </p:nvSpPr>
        <p:spPr>
          <a:xfrm>
            <a:off x="2936875" y="3105225"/>
            <a:ext cx="3965700" cy="1031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재무</a:t>
            </a:r>
            <a:r>
              <a:rPr b="1" lang="en-US" sz="4400"/>
              <a:t>제표</a:t>
            </a:r>
            <a:endParaRPr b="1" i="0" sz="4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803" name="Google Shape;803;g12de9e02d04_0_146"/>
          <p:cNvSpPr/>
          <p:nvPr/>
        </p:nvSpPr>
        <p:spPr>
          <a:xfrm rot="5400000">
            <a:off x="6483275" y="5608974"/>
            <a:ext cx="823800" cy="911075"/>
          </a:xfrm>
          <a:custGeom>
            <a:rect b="b" l="l" r="r" t="t"/>
            <a:pathLst>
              <a:path extrusionOk="0" h="269" w="296">
                <a:moveTo>
                  <a:pt x="143" y="0"/>
                </a:moveTo>
                <a:lnTo>
                  <a:pt x="296" y="134"/>
                </a:lnTo>
                <a:lnTo>
                  <a:pt x="143" y="269"/>
                </a:lnTo>
                <a:lnTo>
                  <a:pt x="143" y="200"/>
                </a:lnTo>
                <a:lnTo>
                  <a:pt x="0" y="200"/>
                </a:lnTo>
                <a:lnTo>
                  <a:pt x="0" y="70"/>
                </a:lnTo>
                <a:lnTo>
                  <a:pt x="143" y="70"/>
                </a:lnTo>
                <a:lnTo>
                  <a:pt x="143" y="0"/>
                </a:lnTo>
                <a:close/>
              </a:path>
            </a:pathLst>
          </a:custGeom>
          <a:solidFill>
            <a:srgbClr val="4C625F"/>
          </a:solidFill>
          <a:ln cap="flat" cmpd="sng" w="9525">
            <a:solidFill>
              <a:srgbClr val="4C625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804" name="Google Shape;804;g12de9e02d04_0_146"/>
          <p:cNvSpPr/>
          <p:nvPr/>
        </p:nvSpPr>
        <p:spPr>
          <a:xfrm rot="-5400000">
            <a:off x="10771325" y="5608974"/>
            <a:ext cx="823800" cy="911075"/>
          </a:xfrm>
          <a:custGeom>
            <a:rect b="b" l="l" r="r" t="t"/>
            <a:pathLst>
              <a:path extrusionOk="0" h="269" w="296">
                <a:moveTo>
                  <a:pt x="143" y="0"/>
                </a:moveTo>
                <a:lnTo>
                  <a:pt x="296" y="134"/>
                </a:lnTo>
                <a:lnTo>
                  <a:pt x="143" y="269"/>
                </a:lnTo>
                <a:lnTo>
                  <a:pt x="143" y="200"/>
                </a:lnTo>
                <a:lnTo>
                  <a:pt x="0" y="200"/>
                </a:lnTo>
                <a:lnTo>
                  <a:pt x="0" y="70"/>
                </a:lnTo>
                <a:lnTo>
                  <a:pt x="143" y="70"/>
                </a:lnTo>
                <a:lnTo>
                  <a:pt x="143" y="0"/>
                </a:lnTo>
                <a:close/>
              </a:path>
            </a:pathLst>
          </a:custGeom>
          <a:solidFill>
            <a:srgbClr val="4C625F"/>
          </a:solidFill>
          <a:ln cap="flat" cmpd="sng" w="9525">
            <a:solidFill>
              <a:srgbClr val="4C625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808" name="Shape 808"/>
        <p:cNvGrpSpPr/>
        <p:nvPr/>
      </p:nvGrpSpPr>
      <p:grpSpPr>
        <a:xfrm>
          <a:off x="0" y="0"/>
          <a:ext cx="0" cy="0"/>
          <a:chOff x="0" y="0"/>
          <a:chExt cx="0" cy="0"/>
        </a:xfrm>
      </p:grpSpPr>
      <p:pic>
        <p:nvPicPr>
          <p:cNvPr id="809" name="Google Shape;809;g12de9e02d04_1_31"/>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810" name="Google Shape;810;g12de9e02d04_1_31"/>
          <p:cNvGrpSpPr/>
          <p:nvPr/>
        </p:nvGrpSpPr>
        <p:grpSpPr>
          <a:xfrm>
            <a:off x="16526181" y="641870"/>
            <a:ext cx="1644349" cy="760643"/>
            <a:chOff x="16526181" y="641870"/>
            <a:chExt cx="1644349" cy="760643"/>
          </a:xfrm>
        </p:grpSpPr>
        <p:grpSp>
          <p:nvGrpSpPr>
            <p:cNvPr id="811" name="Google Shape;811;g12de9e02d04_1_31"/>
            <p:cNvGrpSpPr/>
            <p:nvPr/>
          </p:nvGrpSpPr>
          <p:grpSpPr>
            <a:xfrm>
              <a:off x="16526181" y="641870"/>
              <a:ext cx="760643" cy="760643"/>
              <a:chOff x="16526181" y="641870"/>
              <a:chExt cx="760643" cy="760643"/>
            </a:xfrm>
          </p:grpSpPr>
          <p:pic>
            <p:nvPicPr>
              <p:cNvPr id="812" name="Google Shape;812;g12de9e02d04_1_31"/>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813" name="Google Shape;813;g12de9e02d04_1_31"/>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814" name="Google Shape;814;g12de9e02d04_1_31"/>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815" name="Google Shape;815;g12de9e02d04_1_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16" name="Google Shape;816;g12de9e02d04_1_31"/>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817" name="Google Shape;817;g12de9e02d04_1_31"/>
          <p:cNvGrpSpPr/>
          <p:nvPr/>
        </p:nvGrpSpPr>
        <p:grpSpPr>
          <a:xfrm>
            <a:off x="16526181" y="641870"/>
            <a:ext cx="1644349" cy="760643"/>
            <a:chOff x="16526181" y="641870"/>
            <a:chExt cx="1644349" cy="760643"/>
          </a:xfrm>
        </p:grpSpPr>
        <p:grpSp>
          <p:nvGrpSpPr>
            <p:cNvPr id="818" name="Google Shape;818;g12de9e02d04_1_31"/>
            <p:cNvGrpSpPr/>
            <p:nvPr/>
          </p:nvGrpSpPr>
          <p:grpSpPr>
            <a:xfrm>
              <a:off x="16526181" y="641870"/>
              <a:ext cx="760643" cy="760643"/>
              <a:chOff x="16526181" y="641870"/>
              <a:chExt cx="760643" cy="760643"/>
            </a:xfrm>
          </p:grpSpPr>
          <p:pic>
            <p:nvPicPr>
              <p:cNvPr id="819" name="Google Shape;819;g12de9e02d04_1_31"/>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820" name="Google Shape;820;g12de9e02d04_1_31"/>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821" name="Google Shape;821;g12de9e02d04_1_31"/>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rgbClr val="000000"/>
                </a:solidFill>
                <a:latin typeface="Calibri"/>
                <a:ea typeface="Calibri"/>
                <a:cs typeface="Calibri"/>
                <a:sym typeface="Calibri"/>
              </a:endParaRPr>
            </a:p>
          </p:txBody>
        </p:sp>
      </p:grpSp>
      <p:sp>
        <p:nvSpPr>
          <p:cNvPr id="822" name="Google Shape;822;g12de9e02d04_1_31"/>
          <p:cNvSpPr txBox="1"/>
          <p:nvPr/>
        </p:nvSpPr>
        <p:spPr>
          <a:xfrm>
            <a:off x="661905" y="668196"/>
            <a:ext cx="124443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000"/>
              <a:buFont typeface="Arial"/>
              <a:buNone/>
            </a:pPr>
            <a:r>
              <a:rPr lang="en-US" sz="4000">
                <a:solidFill>
                  <a:schemeClr val="dk1"/>
                </a:solidFill>
              </a:rPr>
              <a:t>재무지표 선택조건(버젼1)</a:t>
            </a:r>
            <a:endParaRPr b="0" i="0" sz="1400" u="none" cap="none" strike="noStrike">
              <a:solidFill>
                <a:srgbClr val="000000"/>
              </a:solidFill>
              <a:latin typeface="Arial"/>
              <a:ea typeface="Arial"/>
              <a:cs typeface="Arial"/>
              <a:sym typeface="Arial"/>
            </a:endParaRPr>
          </a:p>
        </p:txBody>
      </p:sp>
      <p:sp>
        <p:nvSpPr>
          <p:cNvPr id="823" name="Google Shape;823;g12de9e02d04_1_31"/>
          <p:cNvSpPr/>
          <p:nvPr/>
        </p:nvSpPr>
        <p:spPr>
          <a:xfrm>
            <a:off x="10674370" y="2820125"/>
            <a:ext cx="1656600" cy="440400"/>
          </a:xfrm>
          <a:prstGeom prst="roundRect">
            <a:avLst>
              <a:gd fmla="val 16667" name="adj"/>
            </a:avLst>
          </a:prstGeom>
          <a:solidFill>
            <a:srgbClr val="FF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수익성</a:t>
            </a:r>
            <a:endParaRPr b="0" i="0" sz="2300" u="none" cap="none" strike="noStrike">
              <a:solidFill>
                <a:schemeClr val="lt1"/>
              </a:solidFill>
              <a:latin typeface="Arial"/>
              <a:ea typeface="Arial"/>
              <a:cs typeface="Arial"/>
              <a:sym typeface="Arial"/>
            </a:endParaRPr>
          </a:p>
        </p:txBody>
      </p:sp>
      <p:sp>
        <p:nvSpPr>
          <p:cNvPr id="824" name="Google Shape;824;g12de9e02d04_1_31"/>
          <p:cNvSpPr/>
          <p:nvPr/>
        </p:nvSpPr>
        <p:spPr>
          <a:xfrm>
            <a:off x="10674387" y="6064722"/>
            <a:ext cx="1648200" cy="440400"/>
          </a:xfrm>
          <a:prstGeom prst="roundRect">
            <a:avLst>
              <a:gd fmla="val 16667" name="adj"/>
            </a:avLst>
          </a:prstGeom>
          <a:solidFill>
            <a:srgbClr val="C9DA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유동성</a:t>
            </a:r>
            <a:endParaRPr b="0" i="0" sz="2300" u="none" cap="none" strike="noStrike">
              <a:solidFill>
                <a:schemeClr val="lt1"/>
              </a:solidFill>
              <a:latin typeface="Arial"/>
              <a:ea typeface="Arial"/>
              <a:cs typeface="Arial"/>
              <a:sym typeface="Arial"/>
            </a:endParaRPr>
          </a:p>
        </p:txBody>
      </p:sp>
      <p:sp>
        <p:nvSpPr>
          <p:cNvPr id="825" name="Google Shape;825;g12de9e02d04_1_31"/>
          <p:cNvSpPr/>
          <p:nvPr/>
        </p:nvSpPr>
        <p:spPr>
          <a:xfrm>
            <a:off x="13362438" y="2820125"/>
            <a:ext cx="1656600" cy="440400"/>
          </a:xfrm>
          <a:prstGeom prst="roundRect">
            <a:avLst>
              <a:gd fmla="val 16667" name="adj"/>
            </a:avLst>
          </a:prstGeom>
          <a:solidFill>
            <a:srgbClr val="FFCC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성장성</a:t>
            </a:r>
            <a:endParaRPr b="0" i="0" sz="2300" u="none" cap="none" strike="noStrike">
              <a:solidFill>
                <a:schemeClr val="lt1"/>
              </a:solidFill>
              <a:latin typeface="Arial"/>
              <a:ea typeface="Arial"/>
              <a:cs typeface="Arial"/>
              <a:sym typeface="Arial"/>
            </a:endParaRPr>
          </a:p>
        </p:txBody>
      </p:sp>
      <p:sp>
        <p:nvSpPr>
          <p:cNvPr id="826" name="Google Shape;826;g12de9e02d04_1_31"/>
          <p:cNvSpPr/>
          <p:nvPr/>
        </p:nvSpPr>
        <p:spPr>
          <a:xfrm>
            <a:off x="16110716" y="6064722"/>
            <a:ext cx="1656600" cy="440400"/>
          </a:xfrm>
          <a:prstGeom prst="roundRect">
            <a:avLst>
              <a:gd fmla="val 16667" name="adj"/>
            </a:avLst>
          </a:prstGeom>
          <a:solidFill>
            <a:srgbClr val="BFBFB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레버리지</a:t>
            </a:r>
            <a:endParaRPr b="0" i="0" sz="2300" u="none" cap="none" strike="noStrike">
              <a:solidFill>
                <a:schemeClr val="lt1"/>
              </a:solidFill>
              <a:latin typeface="Arial"/>
              <a:ea typeface="Arial"/>
              <a:cs typeface="Arial"/>
              <a:sym typeface="Arial"/>
            </a:endParaRPr>
          </a:p>
        </p:txBody>
      </p:sp>
      <p:sp>
        <p:nvSpPr>
          <p:cNvPr id="827" name="Google Shape;827;g12de9e02d04_1_31"/>
          <p:cNvSpPr/>
          <p:nvPr/>
        </p:nvSpPr>
        <p:spPr>
          <a:xfrm>
            <a:off x="16050500" y="2820125"/>
            <a:ext cx="1656600" cy="440400"/>
          </a:xfrm>
          <a:prstGeom prst="roundRect">
            <a:avLst>
              <a:gd fmla="val 16667" name="adj"/>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시장가치</a:t>
            </a:r>
            <a:endParaRPr b="0" i="0" sz="2300" u="none" cap="none" strike="noStrike">
              <a:solidFill>
                <a:schemeClr val="lt1"/>
              </a:solidFill>
              <a:latin typeface="Arial"/>
              <a:ea typeface="Arial"/>
              <a:cs typeface="Arial"/>
              <a:sym typeface="Arial"/>
            </a:endParaRPr>
          </a:p>
        </p:txBody>
      </p:sp>
      <p:sp>
        <p:nvSpPr>
          <p:cNvPr id="828" name="Google Shape;828;g12de9e02d04_1_31"/>
          <p:cNvSpPr/>
          <p:nvPr/>
        </p:nvSpPr>
        <p:spPr>
          <a:xfrm>
            <a:off x="13388355" y="6064722"/>
            <a:ext cx="1656600" cy="440400"/>
          </a:xfrm>
          <a:prstGeom prst="roundRect">
            <a:avLst>
              <a:gd fmla="val 16667" name="adj"/>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활동성</a:t>
            </a:r>
            <a:endParaRPr b="0" i="0" sz="2300" u="none" cap="none" strike="noStrike">
              <a:solidFill>
                <a:schemeClr val="lt1"/>
              </a:solidFill>
              <a:latin typeface="Arial"/>
              <a:ea typeface="Arial"/>
              <a:cs typeface="Arial"/>
              <a:sym typeface="Arial"/>
            </a:endParaRPr>
          </a:p>
        </p:txBody>
      </p:sp>
      <p:graphicFrame>
        <p:nvGraphicFramePr>
          <p:cNvPr id="829" name="Google Shape;829;g12de9e02d04_1_31"/>
          <p:cNvGraphicFramePr/>
          <p:nvPr/>
        </p:nvGraphicFramePr>
        <p:xfrm>
          <a:off x="10337063" y="6741331"/>
          <a:ext cx="3000000" cy="3000000"/>
        </p:xfrm>
        <a:graphic>
          <a:graphicData uri="http://schemas.openxmlformats.org/drawingml/2006/table">
            <a:tbl>
              <a:tblPr>
                <a:noFill/>
                <a:tableStyleId>{A46BF4E5-81EF-4847-8290-4AC7BC036A31}</a:tableStyleId>
              </a:tblPr>
              <a:tblGrid>
                <a:gridCol w="2581875"/>
                <a:gridCol w="2581875"/>
                <a:gridCol w="2581875"/>
              </a:tblGrid>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당좌비율 / 1.3  </a:t>
                      </a:r>
                      <a:r>
                        <a:rPr b="1" lang="en-US" sz="1800" u="none" cap="none" strike="noStrike">
                          <a:solidFill>
                            <a:schemeClr val="dk1"/>
                          </a:solidFill>
                        </a:rPr>
                        <a:t>↑    </a:t>
                      </a:r>
                      <a:endParaRPr b="1" sz="1800" u="none" cap="none" strike="noStrike">
                        <a:solidFill>
                          <a:schemeClr val="dk1"/>
                        </a:solidFill>
                      </a:endParaRPr>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총자산회전율 / 0.8 </a:t>
                      </a:r>
                      <a:r>
                        <a:rPr b="1" lang="en-US" sz="1800" u="none" cap="none" strike="noStrike">
                          <a:solidFill>
                            <a:schemeClr val="dk1"/>
                          </a:solidFill>
                        </a:rPr>
                        <a:t>↑</a:t>
                      </a:r>
                      <a:endParaRPr b="1" sz="15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비유동장기적합률 / 60=&lt; 150</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유보율 / 1.8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영업이익이자보상비율 / 100%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영업활동현금흐름이자보상비율 &gt;100%</a:t>
                      </a:r>
                      <a:r>
                        <a:rPr b="1" lang="en-US" sz="1800" u="none" cap="none" strike="noStrike">
                          <a:solidFill>
                            <a:schemeClr val="dk1"/>
                          </a:solidFill>
                        </a:rPr>
                        <a:t>↑</a:t>
                      </a:r>
                      <a:endParaRPr b="1" sz="1500" u="none" cap="none" strike="noStrike"/>
                    </a:p>
                  </a:txBody>
                  <a:tcPr marT="91425" marB="91425" marR="91425" marL="91425" anchor="ctr">
                    <a:solidFill>
                      <a:srgbClr val="F3F3F3"/>
                    </a:solidFill>
                  </a:tcPr>
                </a:tc>
              </a:tr>
            </a:tbl>
          </a:graphicData>
        </a:graphic>
      </p:graphicFrame>
      <p:sp>
        <p:nvSpPr>
          <p:cNvPr id="830" name="Google Shape;830;g12de9e02d04_1_31"/>
          <p:cNvSpPr txBox="1"/>
          <p:nvPr/>
        </p:nvSpPr>
        <p:spPr>
          <a:xfrm>
            <a:off x="15912821" y="8935825"/>
            <a:ext cx="5578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US" sz="1500">
                <a:latin typeface="Calibri"/>
                <a:ea typeface="Calibri"/>
                <a:cs typeface="Calibri"/>
                <a:sym typeface="Calibri"/>
              </a:rPr>
              <a:t>참고: </a:t>
            </a:r>
            <a:r>
              <a:rPr b="1" i="0" lang="en-US" sz="1500" u="none" cap="none" strike="noStrike">
                <a:solidFill>
                  <a:srgbClr val="000000"/>
                </a:solidFill>
                <a:latin typeface="Calibri"/>
                <a:ea typeface="Calibri"/>
                <a:cs typeface="Calibri"/>
                <a:sym typeface="Calibri"/>
              </a:rPr>
              <a:t>한국 FPSB 투자설계</a:t>
            </a:r>
            <a:endParaRPr b="1" i="0" sz="1500" u="none" cap="none" strike="noStrike">
              <a:solidFill>
                <a:srgbClr val="000000"/>
              </a:solidFill>
              <a:latin typeface="Calibri"/>
              <a:ea typeface="Calibri"/>
              <a:cs typeface="Calibri"/>
              <a:sym typeface="Calibri"/>
            </a:endParaRPr>
          </a:p>
        </p:txBody>
      </p:sp>
      <p:sp>
        <p:nvSpPr>
          <p:cNvPr id="831" name="Google Shape;831;g12de9e02d04_1_31"/>
          <p:cNvSpPr/>
          <p:nvPr/>
        </p:nvSpPr>
        <p:spPr>
          <a:xfrm>
            <a:off x="9023549" y="5343825"/>
            <a:ext cx="1017600" cy="966900"/>
          </a:xfrm>
          <a:prstGeom prst="mathPlus">
            <a:avLst>
              <a:gd fmla="val 23520" name="adj1"/>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32" name="Google Shape;832;g12de9e02d04_1_31"/>
          <p:cNvGraphicFramePr/>
          <p:nvPr/>
        </p:nvGraphicFramePr>
        <p:xfrm>
          <a:off x="10337063" y="3482531"/>
          <a:ext cx="3000000" cy="3000000"/>
        </p:xfrm>
        <a:graphic>
          <a:graphicData uri="http://schemas.openxmlformats.org/drawingml/2006/table">
            <a:tbl>
              <a:tblPr>
                <a:noFill/>
                <a:tableStyleId>{A46BF4E5-81EF-4847-8290-4AC7BC036A31}</a:tableStyleId>
              </a:tblPr>
              <a:tblGrid>
                <a:gridCol w="2581875"/>
                <a:gridCol w="2581875"/>
                <a:gridCol w="2581875"/>
              </a:tblGrid>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ROS / 0.05 </a:t>
                      </a:r>
                      <a:r>
                        <a:rPr b="1" lang="en-US" sz="1800" u="none" cap="none" strike="noStrike">
                          <a:solidFill>
                            <a:schemeClr val="dk1"/>
                          </a:solidFill>
                        </a:rPr>
                        <a:t>↑</a:t>
                      </a:r>
                      <a:endParaRPr b="1" sz="23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총자산증가율 / 0.15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PSR 0.05 ↓</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ROIC / 0.05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순이익증가율 / 0.61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  EPS / 10%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 ROA / 3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r>
            </a:tbl>
          </a:graphicData>
        </a:graphic>
      </p:graphicFrame>
      <p:graphicFrame>
        <p:nvGraphicFramePr>
          <p:cNvPr id="833" name="Google Shape;833;g12de9e02d04_1_31"/>
          <p:cNvGraphicFramePr/>
          <p:nvPr/>
        </p:nvGraphicFramePr>
        <p:xfrm>
          <a:off x="790825" y="2728588"/>
          <a:ext cx="3000000" cy="3000000"/>
        </p:xfrm>
        <a:graphic>
          <a:graphicData uri="http://schemas.openxmlformats.org/drawingml/2006/table">
            <a:tbl>
              <a:tblPr>
                <a:noFill/>
                <a:tableStyleId>{EF69CBD7-71DA-46A2-8D92-3F5F9B47EF78}</a:tableStyleId>
              </a:tblPr>
              <a:tblGrid>
                <a:gridCol w="2121350"/>
                <a:gridCol w="2319250"/>
                <a:gridCol w="3651000"/>
              </a:tblGrid>
              <a:tr h="415875">
                <a:tc>
                  <a:txBody>
                    <a:bodyPr/>
                    <a:lstStyle/>
                    <a:p>
                      <a:pPr indent="0" lvl="0" marL="0" rtl="0" algn="ctr">
                        <a:spcBef>
                          <a:spcPts val="0"/>
                        </a:spcBef>
                        <a:spcAft>
                          <a:spcPts val="0"/>
                        </a:spcAft>
                        <a:buNone/>
                      </a:pPr>
                      <a:r>
                        <a:rPr b="1" lang="en-US" sz="2000">
                          <a:solidFill>
                            <a:schemeClr val="lt1"/>
                          </a:solidFill>
                        </a:rPr>
                        <a:t>기법</a:t>
                      </a:r>
                      <a:endParaRPr b="1" sz="2000">
                        <a:solidFill>
                          <a:schemeClr val="lt1"/>
                        </a:solidFill>
                      </a:endParaRPr>
                    </a:p>
                  </a:txBody>
                  <a:tcPr marT="91425" marB="91425" marR="91425" marL="91425" anchor="ctr">
                    <a:solidFill>
                      <a:srgbClr val="BFBFBF"/>
                    </a:solidFill>
                  </a:tcPr>
                </a:tc>
                <a:tc>
                  <a:txBody>
                    <a:bodyPr/>
                    <a:lstStyle/>
                    <a:p>
                      <a:pPr indent="0" lvl="0" marL="0" rtl="0" algn="ctr">
                        <a:spcBef>
                          <a:spcPts val="0"/>
                        </a:spcBef>
                        <a:spcAft>
                          <a:spcPts val="0"/>
                        </a:spcAft>
                        <a:buNone/>
                      </a:pPr>
                      <a:r>
                        <a:rPr b="1" lang="en-US" sz="2000">
                          <a:solidFill>
                            <a:schemeClr val="lt1"/>
                          </a:solidFill>
                        </a:rPr>
                        <a:t>항목</a:t>
                      </a:r>
                      <a:endParaRPr b="1" sz="2000">
                        <a:solidFill>
                          <a:schemeClr val="lt1"/>
                        </a:solidFill>
                      </a:endParaRPr>
                    </a:p>
                  </a:txBody>
                  <a:tcPr marT="91425" marB="91425" marR="91425" marL="91425" anchor="ctr">
                    <a:solidFill>
                      <a:srgbClr val="BFBFBF"/>
                    </a:solidFill>
                  </a:tcPr>
                </a:tc>
                <a:tc>
                  <a:txBody>
                    <a:bodyPr/>
                    <a:lstStyle/>
                    <a:p>
                      <a:pPr indent="0" lvl="0" marL="0" rtl="0" algn="ctr">
                        <a:spcBef>
                          <a:spcPts val="0"/>
                        </a:spcBef>
                        <a:spcAft>
                          <a:spcPts val="0"/>
                        </a:spcAft>
                        <a:buNone/>
                      </a:pPr>
                      <a:r>
                        <a:rPr b="1" lang="en-US" sz="2000">
                          <a:solidFill>
                            <a:schemeClr val="lt1"/>
                          </a:solidFill>
                        </a:rPr>
                        <a:t>선택조건</a:t>
                      </a:r>
                      <a:endParaRPr b="1" sz="2000">
                        <a:solidFill>
                          <a:schemeClr val="lt1"/>
                        </a:solidFill>
                      </a:endParaRPr>
                    </a:p>
                  </a:txBody>
                  <a:tcPr marT="91425" marB="91425" marR="91425" marL="91425" anchor="ctr">
                    <a:solidFill>
                      <a:srgbClr val="BFBFBF"/>
                    </a:solidFill>
                  </a:tcPr>
                </a:tc>
              </a:tr>
              <a:tr h="431525">
                <a:tc>
                  <a:txBody>
                    <a:bodyPr/>
                    <a:lstStyle/>
                    <a:p>
                      <a:pPr indent="0" lvl="0" marL="0" rtl="0" algn="ctr">
                        <a:spcBef>
                          <a:spcPts val="0"/>
                        </a:spcBef>
                        <a:spcAft>
                          <a:spcPts val="0"/>
                        </a:spcAft>
                        <a:buNone/>
                      </a:pPr>
                      <a:r>
                        <a:rPr b="1" lang="en-US" sz="1700">
                          <a:solidFill>
                            <a:schemeClr val="dk1"/>
                          </a:solidFill>
                        </a:rPr>
                        <a:t>수익성기법</a:t>
                      </a:r>
                      <a:endParaRPr b="1" sz="1600"/>
                    </a:p>
                  </a:txBody>
                  <a:tcPr marT="91425" marB="91425" marR="91425" marL="91425" anchor="ctr">
                    <a:solidFill>
                      <a:srgbClr val="FF00FF"/>
                    </a:solidFill>
                  </a:tcPr>
                </a:tc>
                <a:tc>
                  <a:txBody>
                    <a:bodyPr/>
                    <a:lstStyle/>
                    <a:p>
                      <a:pPr indent="0" lvl="0" marL="0" rtl="0" algn="ctr">
                        <a:spcBef>
                          <a:spcPts val="0"/>
                        </a:spcBef>
                        <a:spcAft>
                          <a:spcPts val="0"/>
                        </a:spcAft>
                        <a:buNone/>
                      </a:pPr>
                      <a:r>
                        <a:rPr b="1" lang="en-US" sz="1700">
                          <a:solidFill>
                            <a:schemeClr val="dk1"/>
                          </a:solidFill>
                        </a:rPr>
                        <a:t>ROE</a:t>
                      </a:r>
                      <a:endParaRPr b="1" sz="1600"/>
                    </a:p>
                  </a:txBody>
                  <a:tcPr marT="91425" marB="91425" marR="91425" marL="91425" anchor="ctr">
                    <a:solidFill>
                      <a:srgbClr val="FF00FF"/>
                    </a:solidFill>
                  </a:tcPr>
                </a:tc>
                <a:tc>
                  <a:txBody>
                    <a:bodyPr/>
                    <a:lstStyle/>
                    <a:p>
                      <a:pPr indent="0" lvl="0" marL="0" rtl="0" algn="ctr">
                        <a:spcBef>
                          <a:spcPts val="0"/>
                        </a:spcBef>
                        <a:spcAft>
                          <a:spcPts val="0"/>
                        </a:spcAft>
                        <a:buNone/>
                      </a:pPr>
                      <a:r>
                        <a:rPr b="1" lang="en-US" sz="1700">
                          <a:solidFill>
                            <a:schemeClr val="dk1"/>
                          </a:solidFill>
                        </a:rPr>
                        <a:t>ROE &gt; 10%</a:t>
                      </a:r>
                      <a:endParaRPr b="1" sz="1600"/>
                    </a:p>
                  </a:txBody>
                  <a:tcPr marT="91425" marB="91425" marR="91425" marL="91425" anchor="ctr">
                    <a:solidFill>
                      <a:srgbClr val="FF00FF"/>
                    </a:solidFill>
                  </a:tcPr>
                </a:tc>
              </a:tr>
              <a:tr h="431525">
                <a:tc>
                  <a:txBody>
                    <a:bodyPr/>
                    <a:lstStyle/>
                    <a:p>
                      <a:pPr indent="0" lvl="0" marL="0" rtl="0" algn="ctr">
                        <a:spcBef>
                          <a:spcPts val="0"/>
                        </a:spcBef>
                        <a:spcAft>
                          <a:spcPts val="0"/>
                        </a:spcAft>
                        <a:buNone/>
                      </a:pPr>
                      <a:r>
                        <a:rPr b="1" lang="en-US" sz="1800">
                          <a:solidFill>
                            <a:schemeClr val="dk1"/>
                          </a:solidFill>
                        </a:rPr>
                        <a:t>수익성기법</a:t>
                      </a:r>
                      <a:endParaRPr b="1" sz="1700">
                        <a:solidFill>
                          <a:schemeClr val="dk1"/>
                        </a:solidFill>
                      </a:endParaRPr>
                    </a:p>
                  </a:txBody>
                  <a:tcPr marT="91425" marB="91425" marR="91425" marL="91425" anchor="ctr">
                    <a:solidFill>
                      <a:srgbClr val="FF00FF"/>
                    </a:solidFill>
                  </a:tcPr>
                </a:tc>
                <a:tc>
                  <a:txBody>
                    <a:bodyPr/>
                    <a:lstStyle/>
                    <a:p>
                      <a:pPr indent="0" lvl="0" marL="0" rtl="0" algn="ctr">
                        <a:spcBef>
                          <a:spcPts val="0"/>
                        </a:spcBef>
                        <a:spcAft>
                          <a:spcPts val="0"/>
                        </a:spcAft>
                        <a:buNone/>
                      </a:pPr>
                      <a:r>
                        <a:rPr b="1" lang="en-US" sz="1800">
                          <a:solidFill>
                            <a:schemeClr val="dk1"/>
                          </a:solidFill>
                        </a:rPr>
                        <a:t>영업이익률</a:t>
                      </a:r>
                      <a:endParaRPr b="1" sz="1800">
                        <a:solidFill>
                          <a:schemeClr val="dk1"/>
                        </a:solidFill>
                      </a:endParaRPr>
                    </a:p>
                  </a:txBody>
                  <a:tcPr marT="91425" marB="91425" marR="91425" marL="91425" anchor="ctr">
                    <a:solidFill>
                      <a:srgbClr val="FF00FF"/>
                    </a:solidFill>
                  </a:tcPr>
                </a:tc>
                <a:tc>
                  <a:txBody>
                    <a:bodyPr/>
                    <a:lstStyle/>
                    <a:p>
                      <a:pPr indent="0" lvl="0" marL="0" rtl="0" algn="ctr">
                        <a:spcBef>
                          <a:spcPts val="0"/>
                        </a:spcBef>
                        <a:spcAft>
                          <a:spcPts val="0"/>
                        </a:spcAft>
                        <a:buNone/>
                      </a:pPr>
                      <a:r>
                        <a:rPr b="1" lang="en-US" sz="1800">
                          <a:solidFill>
                            <a:schemeClr val="dk1"/>
                          </a:solidFill>
                        </a:rPr>
                        <a:t>영업이익률&gt;10%</a:t>
                      </a:r>
                      <a:endParaRPr b="1" sz="1700">
                        <a:solidFill>
                          <a:schemeClr val="dk1"/>
                        </a:solidFill>
                      </a:endParaRPr>
                    </a:p>
                  </a:txBody>
                  <a:tcPr marT="91425" marB="91425" marR="91425" marL="91425" anchor="ctr">
                    <a:solidFill>
                      <a:srgbClr val="FF00FF"/>
                    </a:solidFill>
                  </a:tcPr>
                </a:tc>
              </a:tr>
              <a:tr h="431525">
                <a:tc>
                  <a:txBody>
                    <a:bodyPr/>
                    <a:lstStyle/>
                    <a:p>
                      <a:pPr indent="0" lvl="0" marL="0" rtl="0" algn="ctr">
                        <a:spcBef>
                          <a:spcPts val="0"/>
                        </a:spcBef>
                        <a:spcAft>
                          <a:spcPts val="0"/>
                        </a:spcAft>
                        <a:buNone/>
                      </a:pPr>
                      <a:r>
                        <a:rPr b="1" lang="en-US" sz="1700"/>
                        <a:t>성장성기법</a:t>
                      </a:r>
                      <a:endParaRPr b="1" sz="1700"/>
                    </a:p>
                  </a:txBody>
                  <a:tcPr marT="91425" marB="91425" marR="91425" marL="91425" anchor="ctr">
                    <a:solidFill>
                      <a:srgbClr val="FFC000"/>
                    </a:solidFill>
                  </a:tcPr>
                </a:tc>
                <a:tc>
                  <a:txBody>
                    <a:bodyPr/>
                    <a:lstStyle/>
                    <a:p>
                      <a:pPr indent="0" lvl="0" marL="0" rtl="0" algn="ctr">
                        <a:spcBef>
                          <a:spcPts val="0"/>
                        </a:spcBef>
                        <a:spcAft>
                          <a:spcPts val="0"/>
                        </a:spcAft>
                        <a:buNone/>
                      </a:pPr>
                      <a:r>
                        <a:rPr b="1" lang="en-US" sz="1700"/>
                        <a:t>EPS성장률</a:t>
                      </a:r>
                      <a:endParaRPr b="1" sz="1700"/>
                    </a:p>
                  </a:txBody>
                  <a:tcPr marT="91425" marB="91425" marR="91425" marL="91425" anchor="ctr">
                    <a:solidFill>
                      <a:srgbClr val="FFC000"/>
                    </a:solidFill>
                  </a:tcPr>
                </a:tc>
                <a:tc>
                  <a:txBody>
                    <a:bodyPr/>
                    <a:lstStyle/>
                    <a:p>
                      <a:pPr indent="0" lvl="0" marL="0" rtl="0" algn="ctr">
                        <a:spcBef>
                          <a:spcPts val="0"/>
                        </a:spcBef>
                        <a:spcAft>
                          <a:spcPts val="0"/>
                        </a:spcAft>
                        <a:buNone/>
                      </a:pPr>
                      <a:r>
                        <a:rPr b="1" lang="en-US" sz="1700"/>
                        <a:t>EPS성장률&gt;10%</a:t>
                      </a:r>
                      <a:endParaRPr b="1" sz="1700"/>
                    </a:p>
                  </a:txBody>
                  <a:tcPr marT="91425" marB="91425" marR="91425" marL="91425" anchor="ctr">
                    <a:solidFill>
                      <a:srgbClr val="FFC000"/>
                    </a:solidFill>
                  </a:tcPr>
                </a:tc>
              </a:tr>
              <a:tr h="446175">
                <a:tc>
                  <a:txBody>
                    <a:bodyPr/>
                    <a:lstStyle/>
                    <a:p>
                      <a:pPr indent="0" lvl="0" marL="0" rtl="0" algn="ctr">
                        <a:spcBef>
                          <a:spcPts val="0"/>
                        </a:spcBef>
                        <a:spcAft>
                          <a:spcPts val="0"/>
                        </a:spcAft>
                        <a:buNone/>
                      </a:pPr>
                      <a:r>
                        <a:rPr b="1" lang="en-US" sz="1700"/>
                        <a:t>성장성기법</a:t>
                      </a:r>
                      <a:endParaRPr b="1" sz="1700"/>
                    </a:p>
                  </a:txBody>
                  <a:tcPr marT="91425" marB="91425" marR="91425" marL="91425" anchor="ctr">
                    <a:solidFill>
                      <a:srgbClr val="FFC000"/>
                    </a:solidFill>
                  </a:tcPr>
                </a:tc>
                <a:tc>
                  <a:txBody>
                    <a:bodyPr/>
                    <a:lstStyle/>
                    <a:p>
                      <a:pPr indent="0" lvl="0" marL="0" rtl="0" algn="ctr">
                        <a:spcBef>
                          <a:spcPts val="0"/>
                        </a:spcBef>
                        <a:spcAft>
                          <a:spcPts val="0"/>
                        </a:spcAft>
                        <a:buNone/>
                      </a:pPr>
                      <a:r>
                        <a:rPr b="1" lang="en-US" sz="1700"/>
                        <a:t>매출성장률</a:t>
                      </a:r>
                      <a:endParaRPr b="1" sz="1700"/>
                    </a:p>
                  </a:txBody>
                  <a:tcPr marT="91425" marB="91425" marR="91425" marL="91425" anchor="ctr">
                    <a:solidFill>
                      <a:srgbClr val="FFC000"/>
                    </a:solidFill>
                  </a:tcPr>
                </a:tc>
                <a:tc>
                  <a:txBody>
                    <a:bodyPr/>
                    <a:lstStyle/>
                    <a:p>
                      <a:pPr indent="0" lvl="0" marL="0" rtl="0" algn="ctr">
                        <a:spcBef>
                          <a:spcPts val="0"/>
                        </a:spcBef>
                        <a:spcAft>
                          <a:spcPts val="0"/>
                        </a:spcAft>
                        <a:buNone/>
                      </a:pPr>
                      <a:r>
                        <a:rPr b="1" lang="en-US" sz="1700"/>
                        <a:t>매출성장률&gt;10%</a:t>
                      </a:r>
                      <a:endParaRPr b="1" sz="1700"/>
                    </a:p>
                  </a:txBody>
                  <a:tcPr marT="91425" marB="91425" marR="91425" marL="91425" anchor="ctr">
                    <a:solidFill>
                      <a:srgbClr val="FFC000"/>
                    </a:solidFill>
                  </a:tcPr>
                </a:tc>
              </a:tr>
              <a:tr h="431525">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PER</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0 &lt; PER &gt; (18*0.4)</a:t>
                      </a:r>
                      <a:endParaRPr b="1" sz="1700"/>
                    </a:p>
                  </a:txBody>
                  <a:tcPr marT="91425" marB="91425" marR="91425" marL="91425" anchor="ctr">
                    <a:solidFill>
                      <a:srgbClr val="00FF00"/>
                    </a:solidFill>
                  </a:tcPr>
                </a:tc>
              </a:tr>
              <a:tr h="684500">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배당수익률</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배당수익률 &gt; (AAA등급 회사채 수익률 * 0.67) &gt; 0 </a:t>
                      </a:r>
                      <a:endParaRPr b="1" sz="1700"/>
                    </a:p>
                  </a:txBody>
                  <a:tcPr marT="91425" marB="91425" marR="91425" marL="91425" anchor="ctr">
                    <a:solidFill>
                      <a:srgbClr val="00FF00"/>
                    </a:solidFill>
                  </a:tcPr>
                </a:tc>
              </a:tr>
              <a:tr h="431525">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PBR</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0 &lt; PBR &lt; 0.65</a:t>
                      </a:r>
                      <a:endParaRPr b="1" sz="1700"/>
                    </a:p>
                  </a:txBody>
                  <a:tcPr marT="91425" marB="91425" marR="91425" marL="91425" anchor="ctr">
                    <a:solidFill>
                      <a:srgbClr val="00FF00"/>
                    </a:solidFill>
                  </a:tcPr>
                </a:tc>
              </a:tr>
              <a:tr h="442150">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EV / EBITDA</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0&lt;EV/EBITDA&lt;4</a:t>
                      </a:r>
                      <a:endParaRPr b="1" sz="1700"/>
                    </a:p>
                  </a:txBody>
                  <a:tcPr marT="91425" marB="91425" marR="91425" marL="91425" anchor="ctr">
                    <a:solidFill>
                      <a:srgbClr val="00FF00"/>
                    </a:solidFill>
                  </a:tcPr>
                </a:tc>
              </a:tr>
              <a:tr h="431525">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PCR</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0&lt;PCR&lt;10</a:t>
                      </a:r>
                      <a:endParaRPr b="1" sz="1700"/>
                    </a:p>
                  </a:txBody>
                  <a:tcPr marT="91425" marB="91425" marR="91425" marL="91425" anchor="ctr">
                    <a:solidFill>
                      <a:srgbClr val="00FF00"/>
                    </a:solidFill>
                  </a:tcPr>
                </a:tc>
              </a:tr>
              <a:tr h="431525">
                <a:tc>
                  <a:txBody>
                    <a:bodyPr/>
                    <a:lstStyle/>
                    <a:p>
                      <a:pPr indent="0" lvl="0" marL="0" rtl="0" algn="ctr">
                        <a:spcBef>
                          <a:spcPts val="0"/>
                        </a:spcBef>
                        <a:spcAft>
                          <a:spcPts val="0"/>
                        </a:spcAft>
                        <a:buNone/>
                      </a:pPr>
                      <a:r>
                        <a:rPr b="1" lang="en-US" sz="1700"/>
                        <a:t>유동성기법</a:t>
                      </a:r>
                      <a:endParaRPr b="1" sz="1700"/>
                    </a:p>
                  </a:txBody>
                  <a:tcPr marT="91425" marB="91425" marR="91425" marL="91425" anchor="ctr">
                    <a:solidFill>
                      <a:srgbClr val="C9DAF8"/>
                    </a:solidFill>
                  </a:tcPr>
                </a:tc>
                <a:tc>
                  <a:txBody>
                    <a:bodyPr/>
                    <a:lstStyle/>
                    <a:p>
                      <a:pPr indent="0" lvl="0" marL="0" rtl="0" algn="ctr">
                        <a:spcBef>
                          <a:spcPts val="0"/>
                        </a:spcBef>
                        <a:spcAft>
                          <a:spcPts val="0"/>
                        </a:spcAft>
                        <a:buNone/>
                      </a:pPr>
                      <a:r>
                        <a:rPr b="1" lang="en-US" sz="1700"/>
                        <a:t>부채비율</a:t>
                      </a:r>
                      <a:endParaRPr b="1" sz="1700"/>
                    </a:p>
                  </a:txBody>
                  <a:tcPr marT="91425" marB="91425" marR="91425" marL="91425" anchor="ctr">
                    <a:solidFill>
                      <a:srgbClr val="C9DAF8"/>
                    </a:solidFill>
                  </a:tcPr>
                </a:tc>
                <a:tc>
                  <a:txBody>
                    <a:bodyPr/>
                    <a:lstStyle/>
                    <a:p>
                      <a:pPr indent="0" lvl="0" marL="0" rtl="0" algn="ctr">
                        <a:spcBef>
                          <a:spcPts val="0"/>
                        </a:spcBef>
                        <a:spcAft>
                          <a:spcPts val="0"/>
                        </a:spcAft>
                        <a:buNone/>
                      </a:pPr>
                      <a:r>
                        <a:rPr b="1" lang="en-US" sz="1700"/>
                        <a:t>0 &lt; 부채비율 &lt;= 150%</a:t>
                      </a:r>
                      <a:endParaRPr b="1" sz="1700"/>
                    </a:p>
                  </a:txBody>
                  <a:tcPr marT="91425" marB="91425" marR="91425" marL="91425" anchor="ctr">
                    <a:solidFill>
                      <a:srgbClr val="C9DAF8"/>
                    </a:solidFill>
                  </a:tcPr>
                </a:tc>
              </a:tr>
              <a:tr h="431525">
                <a:tc>
                  <a:txBody>
                    <a:bodyPr/>
                    <a:lstStyle/>
                    <a:p>
                      <a:pPr indent="0" lvl="0" marL="0" rtl="0" algn="ctr">
                        <a:spcBef>
                          <a:spcPts val="0"/>
                        </a:spcBef>
                        <a:spcAft>
                          <a:spcPts val="0"/>
                        </a:spcAft>
                        <a:buNone/>
                      </a:pPr>
                      <a:r>
                        <a:rPr b="1" lang="en-US" sz="1700"/>
                        <a:t>유동성기법</a:t>
                      </a:r>
                      <a:endParaRPr b="1" sz="1700"/>
                    </a:p>
                  </a:txBody>
                  <a:tcPr marT="91425" marB="91425" marR="91425" marL="91425" anchor="ctr">
                    <a:solidFill>
                      <a:srgbClr val="C9DAF8"/>
                    </a:solidFill>
                  </a:tcPr>
                </a:tc>
                <a:tc>
                  <a:txBody>
                    <a:bodyPr/>
                    <a:lstStyle/>
                    <a:p>
                      <a:pPr indent="0" lvl="0" marL="0" rtl="0" algn="ctr">
                        <a:spcBef>
                          <a:spcPts val="0"/>
                        </a:spcBef>
                        <a:spcAft>
                          <a:spcPts val="0"/>
                        </a:spcAft>
                        <a:buNone/>
                      </a:pPr>
                      <a:r>
                        <a:rPr b="1" lang="en-US" sz="1700"/>
                        <a:t>유동비율</a:t>
                      </a:r>
                      <a:endParaRPr b="1" sz="1700"/>
                    </a:p>
                  </a:txBody>
                  <a:tcPr marT="91425" marB="91425" marR="91425" marL="91425" anchor="ctr">
                    <a:solidFill>
                      <a:srgbClr val="C9DAF8"/>
                    </a:solidFill>
                  </a:tcPr>
                </a:tc>
                <a:tc>
                  <a:txBody>
                    <a:bodyPr/>
                    <a:lstStyle/>
                    <a:p>
                      <a:pPr indent="0" lvl="0" marL="0" rtl="0" algn="ctr">
                        <a:spcBef>
                          <a:spcPts val="0"/>
                        </a:spcBef>
                        <a:spcAft>
                          <a:spcPts val="0"/>
                        </a:spcAft>
                        <a:buNone/>
                      </a:pPr>
                      <a:r>
                        <a:rPr b="1" lang="en-US" sz="1700"/>
                        <a:t>유동비율 &gt;= 200%</a:t>
                      </a:r>
                      <a:endParaRPr b="1" sz="1700"/>
                    </a:p>
                  </a:txBody>
                  <a:tcPr marT="91425" marB="91425" marR="91425" marL="91425" anchor="ctr">
                    <a:solidFill>
                      <a:srgbClr val="C9DAF8"/>
                    </a:solidFill>
                  </a:tcPr>
                </a:tc>
              </a:tr>
              <a:tr h="4315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재고자산회전율</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재고자산회전율&gt;12</a:t>
                      </a:r>
                      <a:endParaRPr b="1" sz="1700"/>
                    </a:p>
                  </a:txBody>
                  <a:tcPr marT="91425" marB="91425" marR="91425" marL="91425" anchor="ctr">
                    <a:solidFill>
                      <a:srgbClr val="FFFF00"/>
                    </a:solidFill>
                  </a:tcPr>
                </a:tc>
              </a:tr>
              <a:tr h="4774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매출채권회전율</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매출채권회전율&gt;6</a:t>
                      </a:r>
                      <a:endParaRPr b="1" sz="1700"/>
                    </a:p>
                  </a:txBody>
                  <a:tcPr marT="91425" marB="91425" marR="91425" marL="91425" anchor="ctr">
                    <a:solidFill>
                      <a:srgbClr val="FFFF00"/>
                    </a:solidFill>
                  </a:tcPr>
                </a:tc>
              </a:tr>
              <a:tr h="4315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순유동자산</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순유동자산&gt;(시가총액*0.5)</a:t>
                      </a:r>
                      <a:endParaRPr b="1" sz="1700"/>
                    </a:p>
                  </a:txBody>
                  <a:tcPr marT="91425" marB="91425" marR="91425" marL="91425" anchor="ctr">
                    <a:solidFill>
                      <a:srgbClr val="FFFF00"/>
                    </a:solidFill>
                  </a:tcPr>
                </a:tc>
              </a:tr>
              <a:tr h="4315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주가/순유동자산</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0 &lt; (주가/순유동자산) &lt; 1</a:t>
                      </a:r>
                      <a:endParaRPr b="1" sz="1700"/>
                    </a:p>
                  </a:txBody>
                  <a:tcPr marT="91425" marB="91425" marR="91425" marL="91425" anchor="ctr">
                    <a:solidFill>
                      <a:srgbClr val="FFFF00"/>
                    </a:solidFill>
                  </a:tcPr>
                </a:tc>
              </a:tr>
            </a:tbl>
          </a:graphicData>
        </a:graphic>
      </p:graphicFrame>
      <p:sp>
        <p:nvSpPr>
          <p:cNvPr id="834" name="Google Shape;834;g12de9e02d04_1_31"/>
          <p:cNvSpPr txBox="1"/>
          <p:nvPr/>
        </p:nvSpPr>
        <p:spPr>
          <a:xfrm>
            <a:off x="563300" y="1644200"/>
            <a:ext cx="17519400" cy="4926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재무지표 선택조건  : 가치투자대가(버핏,그레이엄,린치) 지표[미국기준] -</a:t>
            </a:r>
            <a:r>
              <a:rPr b="1" lang="en-US" sz="2600">
                <a:solidFill>
                  <a:schemeClr val="dk1"/>
                </a:solidFill>
                <a:latin typeface="Calibri"/>
                <a:ea typeface="Calibri"/>
                <a:cs typeface="Calibri"/>
                <a:sym typeface="Calibri"/>
              </a:rPr>
              <a:t>-&gt;</a:t>
            </a:r>
            <a:r>
              <a:rPr b="1" lang="en-US" sz="2400">
                <a:solidFill>
                  <a:schemeClr val="dk1"/>
                </a:solidFill>
                <a:latin typeface="Calibri"/>
                <a:ea typeface="Calibri"/>
                <a:cs typeface="Calibri"/>
                <a:sym typeface="Calibri"/>
              </a:rPr>
              <a:t>  우리나라 기업상황에 맞게 지표의 기준 선정</a:t>
            </a:r>
            <a:endParaRPr b="1" sz="2400">
              <a:solidFill>
                <a:schemeClr val="dk1"/>
              </a:solidFill>
              <a:latin typeface="Calibri"/>
              <a:ea typeface="Calibri"/>
              <a:cs typeface="Calibri"/>
              <a:sym typeface="Calibri"/>
            </a:endParaRPr>
          </a:p>
        </p:txBody>
      </p:sp>
      <p:sp>
        <p:nvSpPr>
          <p:cNvPr id="835" name="Google Shape;835;g12de9e02d04_1_31"/>
          <p:cNvSpPr txBox="1"/>
          <p:nvPr/>
        </p:nvSpPr>
        <p:spPr>
          <a:xfrm>
            <a:off x="481225" y="2201850"/>
            <a:ext cx="8401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400">
                <a:solidFill>
                  <a:schemeClr val="dk1"/>
                </a:solidFill>
                <a:latin typeface="Calibri"/>
                <a:ea typeface="Calibri"/>
                <a:cs typeface="Calibri"/>
                <a:sym typeface="Calibri"/>
              </a:rPr>
              <a:t>[가치투자대가 지표:  </a:t>
            </a:r>
            <a:r>
              <a:rPr b="1" lang="en-US" sz="2400">
                <a:solidFill>
                  <a:srgbClr val="FF0000"/>
                </a:solidFill>
                <a:latin typeface="Calibri"/>
                <a:ea typeface="Calibri"/>
                <a:cs typeface="Calibri"/>
                <a:sym typeface="Calibri"/>
              </a:rPr>
              <a:t>15</a:t>
            </a:r>
            <a:r>
              <a:rPr b="1" lang="en-US" sz="2400">
                <a:solidFill>
                  <a:schemeClr val="dk1"/>
                </a:solidFill>
                <a:latin typeface="Calibri"/>
                <a:ea typeface="Calibri"/>
                <a:cs typeface="Calibri"/>
                <a:sym typeface="Calibri"/>
              </a:rPr>
              <a:t>개] </a:t>
            </a:r>
            <a:endParaRPr b="1" sz="2400">
              <a:solidFill>
                <a:schemeClr val="dk1"/>
              </a:solidFill>
              <a:latin typeface="Calibri"/>
              <a:ea typeface="Calibri"/>
              <a:cs typeface="Calibri"/>
              <a:sym typeface="Calibri"/>
            </a:endParaRPr>
          </a:p>
        </p:txBody>
      </p:sp>
      <p:sp>
        <p:nvSpPr>
          <p:cNvPr id="836" name="Google Shape;836;g12de9e02d04_1_31"/>
          <p:cNvSpPr txBox="1"/>
          <p:nvPr/>
        </p:nvSpPr>
        <p:spPr>
          <a:xfrm>
            <a:off x="10300000" y="2201838"/>
            <a:ext cx="7833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400">
                <a:solidFill>
                  <a:schemeClr val="dk1"/>
                </a:solidFill>
                <a:latin typeface="Calibri"/>
                <a:ea typeface="Calibri"/>
                <a:cs typeface="Calibri"/>
                <a:sym typeface="Calibri"/>
              </a:rPr>
              <a:t>[새로운 재무지표:  </a:t>
            </a:r>
            <a:r>
              <a:rPr b="1" lang="en-US" sz="2400">
                <a:solidFill>
                  <a:srgbClr val="FF0000"/>
                </a:solidFill>
                <a:latin typeface="Calibri"/>
                <a:ea typeface="Calibri"/>
                <a:cs typeface="Calibri"/>
                <a:sym typeface="Calibri"/>
              </a:rPr>
              <a:t>13</a:t>
            </a:r>
            <a:r>
              <a:rPr b="1" lang="en-US" sz="2400">
                <a:solidFill>
                  <a:schemeClr val="dk1"/>
                </a:solidFill>
                <a:latin typeface="Calibri"/>
                <a:ea typeface="Calibri"/>
                <a:cs typeface="Calibri"/>
                <a:sym typeface="Calibri"/>
              </a:rPr>
              <a:t>개 추가]</a:t>
            </a:r>
            <a:endParaRPr b="1" sz="2400">
              <a:solidFill>
                <a:schemeClr val="dk1"/>
              </a:solidFill>
              <a:latin typeface="Calibri"/>
              <a:ea typeface="Calibri"/>
              <a:cs typeface="Calibri"/>
              <a:sym typeface="Calibri"/>
            </a:endParaRPr>
          </a:p>
        </p:txBody>
      </p:sp>
      <p:sp>
        <p:nvSpPr>
          <p:cNvPr id="837" name="Google Shape;837;g12de9e02d04_1_31"/>
          <p:cNvSpPr txBox="1"/>
          <p:nvPr/>
        </p:nvSpPr>
        <p:spPr>
          <a:xfrm>
            <a:off x="14505825" y="9497175"/>
            <a:ext cx="110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1000"/>
                                        <p:tgtEl>
                                          <p:spTgt spid="83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1000"/>
                                        <p:tgtEl>
                                          <p:spTgt spid="8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841" name="Shape 841"/>
        <p:cNvGrpSpPr/>
        <p:nvPr/>
      </p:nvGrpSpPr>
      <p:grpSpPr>
        <a:xfrm>
          <a:off x="0" y="0"/>
          <a:ext cx="0" cy="0"/>
          <a:chOff x="0" y="0"/>
          <a:chExt cx="0" cy="0"/>
        </a:xfrm>
      </p:grpSpPr>
      <p:pic>
        <p:nvPicPr>
          <p:cNvPr id="842" name="Google Shape;842;g12d733afbcc_1_1014"/>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843" name="Google Shape;843;g12d733afbcc_1_1014"/>
          <p:cNvGrpSpPr/>
          <p:nvPr/>
        </p:nvGrpSpPr>
        <p:grpSpPr>
          <a:xfrm>
            <a:off x="16526181" y="641870"/>
            <a:ext cx="1644349" cy="760643"/>
            <a:chOff x="16526181" y="641870"/>
            <a:chExt cx="1644349" cy="760643"/>
          </a:xfrm>
        </p:grpSpPr>
        <p:grpSp>
          <p:nvGrpSpPr>
            <p:cNvPr id="844" name="Google Shape;844;g12d733afbcc_1_1014"/>
            <p:cNvGrpSpPr/>
            <p:nvPr/>
          </p:nvGrpSpPr>
          <p:grpSpPr>
            <a:xfrm>
              <a:off x="16526181" y="641870"/>
              <a:ext cx="760643" cy="760643"/>
              <a:chOff x="16526181" y="641870"/>
              <a:chExt cx="760643" cy="760643"/>
            </a:xfrm>
          </p:grpSpPr>
          <p:pic>
            <p:nvPicPr>
              <p:cNvPr id="845" name="Google Shape;845;g12d733afbcc_1_101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846" name="Google Shape;846;g12d733afbcc_1_101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847" name="Google Shape;847;g12d733afbcc_1_1014"/>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848" name="Google Shape;848;g12d733afbcc_1_101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49" name="Google Shape;849;g12d733afbcc_1_1014"/>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850" name="Google Shape;850;g12d733afbcc_1_1014"/>
          <p:cNvGrpSpPr/>
          <p:nvPr/>
        </p:nvGrpSpPr>
        <p:grpSpPr>
          <a:xfrm>
            <a:off x="16526181" y="641870"/>
            <a:ext cx="1644349" cy="760643"/>
            <a:chOff x="16526181" y="641870"/>
            <a:chExt cx="1644349" cy="760643"/>
          </a:xfrm>
        </p:grpSpPr>
        <p:grpSp>
          <p:nvGrpSpPr>
            <p:cNvPr id="851" name="Google Shape;851;g12d733afbcc_1_1014"/>
            <p:cNvGrpSpPr/>
            <p:nvPr/>
          </p:nvGrpSpPr>
          <p:grpSpPr>
            <a:xfrm>
              <a:off x="16526181" y="641870"/>
              <a:ext cx="760643" cy="760643"/>
              <a:chOff x="16526181" y="641870"/>
              <a:chExt cx="760643" cy="760643"/>
            </a:xfrm>
          </p:grpSpPr>
          <p:pic>
            <p:nvPicPr>
              <p:cNvPr id="852" name="Google Shape;852;g12d733afbcc_1_101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853" name="Google Shape;853;g12d733afbcc_1_101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854" name="Google Shape;854;g12d733afbcc_1_1014"/>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rgbClr val="000000"/>
                </a:solidFill>
                <a:latin typeface="Calibri"/>
                <a:ea typeface="Calibri"/>
                <a:cs typeface="Calibri"/>
                <a:sym typeface="Calibri"/>
              </a:endParaRPr>
            </a:p>
          </p:txBody>
        </p:sp>
      </p:grpSp>
      <p:sp>
        <p:nvSpPr>
          <p:cNvPr id="855" name="Google Shape;855;g12d733afbcc_1_1014"/>
          <p:cNvSpPr txBox="1"/>
          <p:nvPr/>
        </p:nvSpPr>
        <p:spPr>
          <a:xfrm>
            <a:off x="749730" y="764522"/>
            <a:ext cx="15436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FF0000"/>
                </a:solidFill>
                <a:latin typeface="Arial"/>
                <a:ea typeface="Arial"/>
                <a:cs typeface="Arial"/>
                <a:sym typeface="Arial"/>
              </a:rPr>
              <a:t>종목 선정조건</a:t>
            </a:r>
            <a:r>
              <a:rPr b="1" lang="en-US" sz="4000">
                <a:solidFill>
                  <a:srgbClr val="FF0000"/>
                </a:solidFill>
              </a:rPr>
              <a:t>을</a:t>
            </a:r>
            <a:r>
              <a:rPr b="1" i="0" lang="en-US" sz="4000" u="none" cap="none" strike="noStrike">
                <a:solidFill>
                  <a:srgbClr val="FF0000"/>
                </a:solidFill>
                <a:latin typeface="Arial"/>
                <a:ea typeface="Arial"/>
                <a:cs typeface="Arial"/>
                <a:sym typeface="Arial"/>
              </a:rPr>
              <a:t> KOSPI 기준에 맞게 조정</a:t>
            </a:r>
            <a:endParaRPr b="1" i="0" sz="1400" u="none" cap="none" strike="noStrike">
              <a:solidFill>
                <a:srgbClr val="FF0000"/>
              </a:solidFill>
              <a:latin typeface="Arial"/>
              <a:ea typeface="Arial"/>
              <a:cs typeface="Arial"/>
              <a:sym typeface="Arial"/>
            </a:endParaRPr>
          </a:p>
        </p:txBody>
      </p:sp>
      <p:sp>
        <p:nvSpPr>
          <p:cNvPr id="856" name="Google Shape;856;g12d733afbcc_1_1014"/>
          <p:cNvSpPr txBox="1"/>
          <p:nvPr/>
        </p:nvSpPr>
        <p:spPr>
          <a:xfrm>
            <a:off x="651000" y="1928775"/>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종목 선택조건</a:t>
            </a:r>
            <a:r>
              <a:rPr b="1" i="0" lang="en-US" sz="2400" u="none" cap="none" strike="noStrike">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조정</a:t>
            </a:r>
            <a:endParaRPr b="1" i="0" sz="2400" u="none" cap="none" strike="noStrike">
              <a:solidFill>
                <a:schemeClr val="dk1"/>
              </a:solidFill>
              <a:latin typeface="Calibri"/>
              <a:ea typeface="Calibri"/>
              <a:cs typeface="Calibri"/>
              <a:sym typeface="Calibri"/>
            </a:endParaRPr>
          </a:p>
        </p:txBody>
      </p:sp>
      <p:sp>
        <p:nvSpPr>
          <p:cNvPr id="857" name="Google Shape;857;g12d733afbcc_1_1014"/>
          <p:cNvSpPr txBox="1"/>
          <p:nvPr/>
        </p:nvSpPr>
        <p:spPr>
          <a:xfrm>
            <a:off x="2413100" y="2518625"/>
            <a:ext cx="6275400" cy="221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선택 조건별</a:t>
            </a:r>
            <a:r>
              <a:rPr lang="en-US" sz="2800">
                <a:solidFill>
                  <a:schemeClr val="dk1"/>
                </a:solidFill>
                <a:latin typeface="Calibri"/>
                <a:ea typeface="Calibri"/>
                <a:cs typeface="Calibri"/>
                <a:sym typeface="Calibri"/>
              </a:rPr>
              <a:t>로</a:t>
            </a:r>
            <a:r>
              <a:rPr b="0" i="0" lang="en-US" sz="2800" u="none" cap="none" strike="noStrike">
                <a:solidFill>
                  <a:schemeClr val="dk1"/>
                </a:solidFill>
                <a:latin typeface="Calibri"/>
                <a:ea typeface="Calibri"/>
                <a:cs typeface="Calibri"/>
                <a:sym typeface="Calibri"/>
              </a:rPr>
              <a:t> 통계를 확인 </a:t>
            </a:r>
            <a:endParaRPr b="0" i="0" sz="2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상위</a:t>
            </a:r>
            <a:r>
              <a:rPr b="0" i="0" lang="en-US" sz="2800" u="none" cap="none" strike="noStrike">
                <a:solidFill>
                  <a:schemeClr val="dk1"/>
                </a:solidFill>
                <a:latin typeface="Calibri"/>
                <a:ea typeface="Calibri"/>
                <a:cs typeface="Calibri"/>
                <a:sym typeface="Calibri"/>
              </a:rPr>
              <a:t> </a:t>
            </a:r>
            <a:r>
              <a:rPr b="1" lang="en-US" sz="3000" u="sng">
                <a:solidFill>
                  <a:srgbClr val="FF0000"/>
                </a:solidFill>
                <a:latin typeface="Calibri"/>
                <a:ea typeface="Calibri"/>
                <a:cs typeface="Calibri"/>
                <a:sym typeface="Calibri"/>
              </a:rPr>
              <a:t>2</a:t>
            </a:r>
            <a:r>
              <a:rPr b="1" i="0" lang="en-US" sz="3000" u="sng" cap="none" strike="noStrike">
                <a:solidFill>
                  <a:srgbClr val="FF0000"/>
                </a:solidFill>
                <a:latin typeface="Calibri"/>
                <a:ea typeface="Calibri"/>
                <a:cs typeface="Calibri"/>
                <a:sym typeface="Calibri"/>
              </a:rPr>
              <a:t>5%  </a:t>
            </a:r>
            <a:r>
              <a:rPr b="0" i="0" lang="en-US" sz="2700" u="none" cap="none" strike="noStrike">
                <a:solidFill>
                  <a:schemeClr val="dk1"/>
                </a:solidFill>
                <a:latin typeface="Calibri"/>
                <a:ea typeface="Calibri"/>
                <a:cs typeface="Calibri"/>
                <a:sym typeface="Calibri"/>
              </a:rPr>
              <a:t>수준</a:t>
            </a:r>
            <a:r>
              <a:rPr b="0" i="0" lang="en-US" sz="2800" u="none" cap="none" strike="noStrike">
                <a:solidFill>
                  <a:schemeClr val="dk1"/>
                </a:solidFill>
                <a:latin typeface="Calibri"/>
                <a:ea typeface="Calibri"/>
                <a:cs typeface="Calibri"/>
                <a:sym typeface="Calibri"/>
              </a:rPr>
              <a:t>으로</a:t>
            </a:r>
            <a:r>
              <a:rPr lang="en-US" sz="2800">
                <a:solidFill>
                  <a:schemeClr val="dk1"/>
                </a:solidFill>
                <a:latin typeface="Calibri"/>
                <a:ea typeface="Calibri"/>
                <a:cs typeface="Calibri"/>
                <a:sym typeface="Calibri"/>
              </a:rPr>
              <a:t> 선택조건 조정 </a:t>
            </a:r>
            <a:r>
              <a:rPr b="0" i="0" lang="en-US" sz="2800" u="none" cap="none" strike="noStrike">
                <a:solidFill>
                  <a:schemeClr val="dk1"/>
                </a:solidFill>
                <a:latin typeface="Calibri"/>
                <a:ea typeface="Calibri"/>
                <a:cs typeface="Calibri"/>
                <a:sym typeface="Calibri"/>
              </a:rPr>
              <a:t> </a:t>
            </a:r>
            <a:r>
              <a:rPr b="0" i="0" lang="en-US" sz="2900" u="none" cap="none" strike="noStrike">
                <a:solidFill>
                  <a:schemeClr val="dk1"/>
                </a:solidFill>
                <a:latin typeface="Calibri"/>
                <a:ea typeface="Calibri"/>
                <a:cs typeface="Calibri"/>
                <a:sym typeface="Calibri"/>
              </a:rPr>
              <a:t> </a:t>
            </a:r>
            <a:endParaRPr b="0" i="0" sz="2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1" i="0" lang="en-US" sz="3100" u="none" cap="none" strike="noStrike">
                <a:solidFill>
                  <a:srgbClr val="FE3431"/>
                </a:solidFill>
                <a:latin typeface="Calibri"/>
                <a:ea typeface="Calibri"/>
                <a:cs typeface="Calibri"/>
                <a:sym typeface="Calibri"/>
              </a:rPr>
              <a:t> </a:t>
            </a:r>
            <a:endParaRPr b="0" i="0" sz="2900" u="none" cap="none" strike="noStrike">
              <a:solidFill>
                <a:schemeClr val="dk1"/>
              </a:solidFill>
              <a:latin typeface="Calibri"/>
              <a:ea typeface="Calibri"/>
              <a:cs typeface="Calibri"/>
              <a:sym typeface="Calibri"/>
            </a:endParaRPr>
          </a:p>
        </p:txBody>
      </p:sp>
      <p:sp>
        <p:nvSpPr>
          <p:cNvPr id="858" name="Google Shape;858;g12d733afbcc_1_1014"/>
          <p:cNvSpPr/>
          <p:nvPr/>
        </p:nvSpPr>
        <p:spPr>
          <a:xfrm flipH="1">
            <a:off x="11569650" y="4944600"/>
            <a:ext cx="4279800" cy="960300"/>
          </a:xfrm>
          <a:prstGeom prst="rect">
            <a:avLst/>
          </a:prstGeom>
          <a:noFill/>
          <a:ln cap="flat" cmpd="sng" w="381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59" name="Google Shape;859;g12d733afbcc_1_1014"/>
          <p:cNvSpPr txBox="1"/>
          <p:nvPr/>
        </p:nvSpPr>
        <p:spPr>
          <a:xfrm>
            <a:off x="1533850" y="4702363"/>
            <a:ext cx="7842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n-US" sz="2500">
                <a:latin typeface="Calibri"/>
                <a:ea typeface="Calibri"/>
                <a:cs typeface="Calibri"/>
                <a:sym typeface="Calibri"/>
              </a:rPr>
              <a:t>ex) </a:t>
            </a:r>
            <a:r>
              <a:rPr b="1" i="0" lang="en-US" sz="2500" u="none" cap="none" strike="noStrike">
                <a:solidFill>
                  <a:srgbClr val="000000"/>
                </a:solidFill>
                <a:latin typeface="Calibri"/>
                <a:ea typeface="Calibri"/>
                <a:cs typeface="Calibri"/>
                <a:sym typeface="Calibri"/>
              </a:rPr>
              <a:t>기존 설정 ROA </a:t>
            </a:r>
            <a:r>
              <a:rPr b="1" i="0" lang="en-US" sz="3000" u="none" cap="none" strike="noStrike">
                <a:solidFill>
                  <a:srgbClr val="000000"/>
                </a:solidFill>
                <a:latin typeface="Calibri"/>
                <a:ea typeface="Calibri"/>
                <a:cs typeface="Calibri"/>
                <a:sym typeface="Calibri"/>
              </a:rPr>
              <a:t>&gt;</a:t>
            </a:r>
            <a:r>
              <a:rPr b="1" i="0" lang="en-US" sz="2500" u="none" cap="none" strike="noStrike">
                <a:solidFill>
                  <a:srgbClr val="000000"/>
                </a:solidFill>
                <a:latin typeface="Calibri"/>
                <a:ea typeface="Calibri"/>
                <a:cs typeface="Calibri"/>
                <a:sym typeface="Calibri"/>
              </a:rPr>
              <a:t> </a:t>
            </a:r>
            <a:r>
              <a:rPr b="1" i="0" lang="en-US" sz="2800" u="none" cap="none" strike="noStrike">
                <a:solidFill>
                  <a:schemeClr val="dk2"/>
                </a:solidFill>
                <a:latin typeface="Calibri"/>
                <a:ea typeface="Calibri"/>
                <a:cs typeface="Calibri"/>
                <a:sym typeface="Calibri"/>
              </a:rPr>
              <a:t> 7% </a:t>
            </a:r>
            <a:r>
              <a:rPr b="1" i="0" lang="en-US" sz="2800" u="none" cap="none" strike="noStrike">
                <a:solidFill>
                  <a:srgbClr val="000000"/>
                </a:solidFill>
                <a:latin typeface="Calibri"/>
                <a:ea typeface="Calibri"/>
                <a:cs typeface="Calibri"/>
                <a:sym typeface="Calibri"/>
              </a:rPr>
              <a:t>             </a:t>
            </a:r>
            <a:r>
              <a:rPr b="1" i="0" lang="en-US" sz="2500" u="none" cap="none" strike="noStrike">
                <a:solidFill>
                  <a:srgbClr val="000000"/>
                </a:solidFill>
                <a:latin typeface="Calibri"/>
                <a:ea typeface="Calibri"/>
                <a:cs typeface="Calibri"/>
                <a:sym typeface="Calibri"/>
              </a:rPr>
              <a:t>ROA </a:t>
            </a:r>
            <a:r>
              <a:rPr b="1" i="0" lang="en-US" sz="3000" u="none" cap="none" strike="noStrike">
                <a:solidFill>
                  <a:srgbClr val="000000"/>
                </a:solidFill>
                <a:latin typeface="Calibri"/>
                <a:ea typeface="Calibri"/>
                <a:cs typeface="Calibri"/>
                <a:sym typeface="Calibri"/>
              </a:rPr>
              <a:t>&gt; </a:t>
            </a:r>
            <a:r>
              <a:rPr b="1" i="0" lang="en-US" sz="2800" u="none" cap="none" strike="noStrike">
                <a:solidFill>
                  <a:schemeClr val="dk2"/>
                </a:solidFill>
                <a:latin typeface="Calibri"/>
                <a:ea typeface="Calibri"/>
                <a:cs typeface="Calibri"/>
                <a:sym typeface="Calibri"/>
              </a:rPr>
              <a:t>5.4%</a:t>
            </a:r>
            <a:r>
              <a:rPr b="1" i="0" lang="en-US" sz="2500" u="none" cap="none" strike="noStrike">
                <a:solidFill>
                  <a:schemeClr val="dk1"/>
                </a:solidFill>
                <a:latin typeface="Calibri"/>
                <a:ea typeface="Calibri"/>
                <a:cs typeface="Calibri"/>
                <a:sym typeface="Calibri"/>
              </a:rPr>
              <a:t> 으로 변경</a:t>
            </a:r>
            <a:endParaRPr b="1" i="0" sz="2200" u="none" cap="none" strike="noStrike">
              <a:solidFill>
                <a:schemeClr val="dk1"/>
              </a:solidFill>
              <a:latin typeface="Calibri"/>
              <a:ea typeface="Calibri"/>
              <a:cs typeface="Calibri"/>
              <a:sym typeface="Calibri"/>
            </a:endParaRPr>
          </a:p>
        </p:txBody>
      </p:sp>
      <p:sp>
        <p:nvSpPr>
          <p:cNvPr id="860" name="Google Shape;860;g12d733afbcc_1_1014"/>
          <p:cNvSpPr txBox="1"/>
          <p:nvPr/>
        </p:nvSpPr>
        <p:spPr>
          <a:xfrm>
            <a:off x="4402838" y="7359017"/>
            <a:ext cx="5540700" cy="121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Calibri"/>
                <a:ea typeface="Calibri"/>
                <a:cs typeface="Calibri"/>
                <a:sym typeface="Calibri"/>
              </a:rPr>
              <a:t>KOSPI 시장에 어울리는 재무비율 값 수정</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2100" u="none" cap="none" strike="noStrike">
                <a:solidFill>
                  <a:schemeClr val="dk1"/>
                </a:solidFill>
                <a:latin typeface="Calibri"/>
                <a:ea typeface="Calibri"/>
                <a:cs typeface="Calibri"/>
                <a:sym typeface="Calibri"/>
              </a:rPr>
              <a:t>문병로 교수의 메트릭 스튜디오 서적 참고</a:t>
            </a:r>
            <a:endParaRPr b="1" i="0" sz="2100" u="none" cap="none" strike="noStrike">
              <a:solidFill>
                <a:srgbClr val="000000"/>
              </a:solidFill>
              <a:latin typeface="Calibri"/>
              <a:ea typeface="Calibri"/>
              <a:cs typeface="Calibri"/>
              <a:sym typeface="Calibri"/>
            </a:endParaRPr>
          </a:p>
        </p:txBody>
      </p:sp>
      <p:pic>
        <p:nvPicPr>
          <p:cNvPr id="861" name="Google Shape;861;g12d733afbcc_1_1014"/>
          <p:cNvPicPr preferRelativeResize="0"/>
          <p:nvPr/>
        </p:nvPicPr>
        <p:blipFill rotWithShape="1">
          <a:blip r:embed="rId6">
            <a:alphaModFix/>
          </a:blip>
          <a:srcRect b="0" l="0" r="0" t="0"/>
          <a:stretch/>
        </p:blipFill>
        <p:spPr>
          <a:xfrm>
            <a:off x="1533850" y="6397450"/>
            <a:ext cx="2272400" cy="3139025"/>
          </a:xfrm>
          <a:prstGeom prst="rect">
            <a:avLst/>
          </a:prstGeom>
          <a:noFill/>
          <a:ln>
            <a:noFill/>
          </a:ln>
        </p:spPr>
      </p:pic>
      <p:graphicFrame>
        <p:nvGraphicFramePr>
          <p:cNvPr id="862" name="Google Shape;862;g12d733afbcc_1_1014"/>
          <p:cNvGraphicFramePr/>
          <p:nvPr/>
        </p:nvGraphicFramePr>
        <p:xfrm>
          <a:off x="10842650" y="1836822"/>
          <a:ext cx="3000000" cy="3000000"/>
        </p:xfrm>
        <a:graphic>
          <a:graphicData uri="http://schemas.openxmlformats.org/drawingml/2006/table">
            <a:tbl>
              <a:tblPr>
                <a:noFill/>
                <a:tableStyleId>{A46BF4E5-81EF-4847-8290-4AC7BC036A31}</a:tableStyleId>
              </a:tblPr>
              <a:tblGrid>
                <a:gridCol w="2750725"/>
                <a:gridCol w="2750725"/>
              </a:tblGrid>
              <a:tr h="579100">
                <a:tc>
                  <a:txBody>
                    <a:bodyPr/>
                    <a:lstStyle/>
                    <a:p>
                      <a:pPr indent="0" lvl="0" marL="0" marR="0" rtl="0" algn="ctr">
                        <a:lnSpc>
                          <a:spcPct val="100000"/>
                        </a:lnSpc>
                        <a:spcBef>
                          <a:spcPts val="0"/>
                        </a:spcBef>
                        <a:spcAft>
                          <a:spcPts val="0"/>
                        </a:spcAft>
                        <a:buClr>
                          <a:srgbClr val="000000"/>
                        </a:buClr>
                        <a:buSzPts val="2600"/>
                        <a:buFont typeface="Arial"/>
                        <a:buNone/>
                      </a:pPr>
                      <a:r>
                        <a:rPr b="1" lang="en-US" sz="2600" u="none" cap="none" strike="noStrike">
                          <a:solidFill>
                            <a:schemeClr val="lt1"/>
                          </a:solidFill>
                        </a:rPr>
                        <a:t>ROA</a:t>
                      </a:r>
                      <a:endParaRPr b="1" sz="2600" u="none" cap="none" strike="noStrike">
                        <a:solidFill>
                          <a:schemeClr val="lt1"/>
                        </a:solidFill>
                      </a:endParaRPr>
                    </a:p>
                  </a:txBody>
                  <a:tcPr marT="91425" marB="91425" marR="91425" marL="91425">
                    <a:solidFill>
                      <a:srgbClr val="888888"/>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1" lang="en-US" sz="2600" u="none" cap="none" strike="noStrike">
                          <a:solidFill>
                            <a:schemeClr val="lt1"/>
                          </a:solidFill>
                        </a:rPr>
                        <a:t>Value</a:t>
                      </a:r>
                      <a:endParaRPr b="1" sz="2600" u="none" cap="none" strike="noStrike">
                        <a:solidFill>
                          <a:schemeClr val="lt1"/>
                        </a:solidFill>
                      </a:endParaRPr>
                    </a:p>
                  </a:txBody>
                  <a:tcPr marT="91425" marB="91425" marR="91425" marL="91425">
                    <a:solidFill>
                      <a:srgbClr val="888888"/>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count</a:t>
                      </a:r>
                      <a:endParaRPr sz="1800" u="none" cap="none" strike="noStrike"/>
                    </a:p>
                  </a:txBody>
                  <a:tcPr marT="91425" marB="91425" marR="91425" marL="91425">
                    <a:solidFill>
                      <a:srgbClr val="CACAC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10951.000000</a:t>
                      </a:r>
                      <a:endParaRPr sz="1800" u="none" cap="none" strike="noStrike"/>
                    </a:p>
                  </a:txBody>
                  <a:tcPr marT="91425" marB="91425" marR="91425" marL="91425">
                    <a:solidFill>
                      <a:srgbClr val="CACACA"/>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mean</a:t>
                      </a:r>
                      <a:endParaRPr sz="1800" u="none" cap="none" strike="noStrike"/>
                    </a:p>
                  </a:txBody>
                  <a:tcPr marT="91425" marB="91425" marR="91425" marL="91425">
                    <a:solidFill>
                      <a:srgbClr val="D8D8D8"/>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6.047846</a:t>
                      </a:r>
                      <a:endParaRPr sz="1800" u="none" cap="none" strike="noStrike"/>
                    </a:p>
                  </a:txBody>
                  <a:tcPr marT="91425" marB="91425" marR="91425" marL="91425">
                    <a:solidFill>
                      <a:srgbClr val="D8D8D8"/>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std</a:t>
                      </a:r>
                      <a:endParaRPr sz="1800" u="none" cap="none" strike="noStrike"/>
                    </a:p>
                  </a:txBody>
                  <a:tcPr marT="91425" marB="91425" marR="91425" marL="91425">
                    <a:solidFill>
                      <a:srgbClr val="CACAC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191.869030</a:t>
                      </a:r>
                      <a:endParaRPr sz="1800" u="none" cap="none" strike="noStrike"/>
                    </a:p>
                  </a:txBody>
                  <a:tcPr marT="91425" marB="91425" marR="91425" marL="91425">
                    <a:solidFill>
                      <a:srgbClr val="CACACA"/>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min</a:t>
                      </a:r>
                      <a:endParaRPr sz="1800" u="none" cap="none" strike="noStrike"/>
                    </a:p>
                  </a:txBody>
                  <a:tcPr marT="91425" marB="91425" marR="91425" marL="91425">
                    <a:solidFill>
                      <a:srgbClr val="D8D8D8"/>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-1410.497718</a:t>
                      </a:r>
                      <a:endParaRPr sz="1800" u="none" cap="none" strike="noStrike"/>
                    </a:p>
                  </a:txBody>
                  <a:tcPr marT="91425" marB="91425" marR="91425" marL="91425">
                    <a:solidFill>
                      <a:srgbClr val="D8D8D8"/>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25%</a:t>
                      </a:r>
                      <a:endParaRPr sz="1800" u="none" cap="none" strike="noStrike"/>
                    </a:p>
                  </a:txBody>
                  <a:tcPr marT="91425" marB="91425" marR="91425" marL="91425">
                    <a:solidFill>
                      <a:srgbClr val="CACAC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0.443292</a:t>
                      </a:r>
                      <a:endParaRPr sz="1800" u="none" cap="none" strike="noStrike"/>
                    </a:p>
                  </a:txBody>
                  <a:tcPr marT="91425" marB="91425" marR="91425" marL="91425">
                    <a:solidFill>
                      <a:srgbClr val="CACACA"/>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50%</a:t>
                      </a:r>
                      <a:endParaRPr sz="1800" u="none" cap="none" strike="noStrike"/>
                    </a:p>
                  </a:txBody>
                  <a:tcPr marT="91425" marB="91425" marR="91425" marL="91425">
                    <a:solidFill>
                      <a:srgbClr val="D8D8D8"/>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2.443295</a:t>
                      </a:r>
                      <a:endParaRPr sz="1800" u="none" cap="none" strike="noStrike"/>
                    </a:p>
                  </a:txBody>
                  <a:tcPr marT="91425" marB="91425" marR="91425" marL="91425">
                    <a:solidFill>
                      <a:srgbClr val="D8D8D8"/>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75%</a:t>
                      </a:r>
                      <a:endParaRPr sz="1800" u="none" cap="none" strike="noStrike"/>
                    </a:p>
                  </a:txBody>
                  <a:tcPr marT="91425" marB="91425" marR="91425" marL="91425">
                    <a:solidFill>
                      <a:srgbClr val="CACAC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5.490085</a:t>
                      </a:r>
                      <a:endParaRPr sz="1800" u="none" cap="none" strike="noStrike"/>
                    </a:p>
                  </a:txBody>
                  <a:tcPr marT="91425" marB="91425" marR="91425" marL="91425">
                    <a:solidFill>
                      <a:srgbClr val="CACACA"/>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max</a:t>
                      </a:r>
                      <a:endParaRPr sz="1800" u="none" cap="none" strike="noStrike"/>
                    </a:p>
                  </a:txBody>
                  <a:tcPr marT="91425" marB="91425" marR="91425" marL="91425">
                    <a:solidFill>
                      <a:srgbClr val="D8D8D8"/>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17995.147679</a:t>
                      </a:r>
                      <a:endParaRPr sz="1800" u="none" cap="none" strike="noStrike"/>
                    </a:p>
                  </a:txBody>
                  <a:tcPr marT="91425" marB="91425" marR="91425" marL="91425">
                    <a:solidFill>
                      <a:srgbClr val="D8D8D8"/>
                    </a:solidFill>
                  </a:tcPr>
                </a:tc>
              </a:tr>
            </a:tbl>
          </a:graphicData>
        </a:graphic>
      </p:graphicFrame>
      <p:sp>
        <p:nvSpPr>
          <p:cNvPr id="863" name="Google Shape;863;g12d733afbcc_1_1014"/>
          <p:cNvSpPr/>
          <p:nvPr/>
        </p:nvSpPr>
        <p:spPr>
          <a:xfrm>
            <a:off x="5186050" y="4863163"/>
            <a:ext cx="538500" cy="324900"/>
          </a:xfrm>
          <a:prstGeom prst="rightArrow">
            <a:avLst>
              <a:gd fmla="val 50000" name="adj1"/>
              <a:gd fmla="val 50000" name="adj2"/>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F497D"/>
              </a:solidFill>
              <a:latin typeface="Arial"/>
              <a:ea typeface="Arial"/>
              <a:cs typeface="Arial"/>
              <a:sym typeface="Arial"/>
            </a:endParaRPr>
          </a:p>
        </p:txBody>
      </p:sp>
      <p:graphicFrame>
        <p:nvGraphicFramePr>
          <p:cNvPr id="864" name="Google Shape;864;g12d733afbcc_1_1014"/>
          <p:cNvGraphicFramePr/>
          <p:nvPr/>
        </p:nvGraphicFramePr>
        <p:xfrm>
          <a:off x="10842650" y="6734300"/>
          <a:ext cx="3000000" cy="3000000"/>
        </p:xfrm>
        <a:graphic>
          <a:graphicData uri="http://schemas.openxmlformats.org/drawingml/2006/table">
            <a:tbl>
              <a:tblPr>
                <a:noFill/>
                <a:tableStyleId>{A46BF4E5-81EF-4847-8290-4AC7BC036A31}</a:tableStyleId>
              </a:tblPr>
              <a:tblGrid>
                <a:gridCol w="2770350"/>
                <a:gridCol w="2770350"/>
              </a:tblGrid>
              <a:tr h="689400">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lt1"/>
                          </a:solidFill>
                        </a:rPr>
                        <a:t>PBR</a:t>
                      </a:r>
                      <a:endParaRPr b="1" sz="2500" u="none" cap="none" strike="noStrike">
                        <a:solidFill>
                          <a:schemeClr val="lt1"/>
                        </a:solidFill>
                      </a:endParaRPr>
                    </a:p>
                  </a:txBody>
                  <a:tcPr marT="91425" marB="91425" marR="91425" marL="91425">
                    <a:solidFill>
                      <a:srgbClr val="7F7F7F"/>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lt1"/>
                          </a:solidFill>
                        </a:rPr>
                        <a:t>PER</a:t>
                      </a:r>
                      <a:endParaRPr b="1" sz="2500" u="none" cap="none" strike="noStrike">
                        <a:solidFill>
                          <a:schemeClr val="lt1"/>
                        </a:solidFill>
                      </a:endParaRPr>
                    </a:p>
                  </a:txBody>
                  <a:tcPr marT="91425" marB="91425" marR="91425" marL="91425">
                    <a:solidFill>
                      <a:srgbClr val="7F7F7F"/>
                    </a:solidFill>
                  </a:tcPr>
                </a:tc>
              </a:tr>
              <a:tr h="790125">
                <a:tc>
                  <a:txBody>
                    <a:bodyPr/>
                    <a:lstStyle/>
                    <a:p>
                      <a:pPr indent="0" lvl="0" marL="0" marR="0" rtl="0" algn="ctr">
                        <a:lnSpc>
                          <a:spcPct val="100000"/>
                        </a:lnSpc>
                        <a:spcBef>
                          <a:spcPts val="0"/>
                        </a:spcBef>
                        <a:spcAft>
                          <a:spcPts val="0"/>
                        </a:spcAft>
                        <a:buClr>
                          <a:schemeClr val="dk1"/>
                        </a:buClr>
                        <a:buSzPts val="1100"/>
                        <a:buFont typeface="Arial"/>
                        <a:buNone/>
                      </a:pPr>
                      <a:r>
                        <a:rPr b="1" lang="en-US" sz="1700" u="none" cap="none" strike="noStrike">
                          <a:solidFill>
                            <a:schemeClr val="dk1"/>
                          </a:solidFill>
                        </a:rPr>
                        <a:t>0.65% → 1% 이하</a:t>
                      </a:r>
                      <a:endParaRPr sz="1700" u="none" cap="none" strike="noStrike"/>
                    </a:p>
                  </a:txBody>
                  <a:tcPr marT="91425" marB="91425" marR="91425" marL="91425" anchor="ctr">
                    <a:solidFill>
                      <a:srgbClr val="CACACA"/>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US" sz="1700" u="none" cap="none" strike="noStrike">
                          <a:solidFill>
                            <a:schemeClr val="dk1"/>
                          </a:solidFill>
                        </a:rPr>
                        <a:t>0 &lt; PER &lt; (18 * 04) → 10% 이하</a:t>
                      </a:r>
                      <a:endParaRPr sz="1700" u="none" cap="none" strike="noStrike"/>
                    </a:p>
                  </a:txBody>
                  <a:tcPr marT="91425" marB="91425" marR="91425" marL="91425" anchor="ctr">
                    <a:solidFill>
                      <a:srgbClr val="CACACA"/>
                    </a:solidFill>
                  </a:tcPr>
                </a:tc>
              </a:tr>
              <a:tr h="742900">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lt1"/>
                          </a:solidFill>
                        </a:rPr>
                        <a:t>PCR</a:t>
                      </a:r>
                      <a:endParaRPr b="1" sz="2500" u="none" cap="none" strike="noStrike">
                        <a:solidFill>
                          <a:schemeClr val="lt1"/>
                        </a:solidFill>
                      </a:endParaRPr>
                    </a:p>
                  </a:txBody>
                  <a:tcPr marT="91425" marB="91425" marR="91425" marL="91425">
                    <a:solidFill>
                      <a:srgbClr val="888888"/>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lt1"/>
                          </a:solidFill>
                        </a:rPr>
                        <a:t>ROE</a:t>
                      </a:r>
                      <a:endParaRPr b="1" sz="2500" u="none" cap="none" strike="noStrike">
                        <a:solidFill>
                          <a:schemeClr val="lt1"/>
                        </a:solidFill>
                      </a:endParaRPr>
                    </a:p>
                  </a:txBody>
                  <a:tcPr marT="91425" marB="91425" marR="91425" marL="91425">
                    <a:solidFill>
                      <a:srgbClr val="888888"/>
                    </a:solidFill>
                  </a:tcPr>
                </a:tc>
              </a:tr>
              <a:tr h="824150">
                <a:tc>
                  <a:txBody>
                    <a:bodyPr/>
                    <a:lstStyle/>
                    <a:p>
                      <a:pPr indent="0" lvl="0" marL="0" marR="0" rtl="0" algn="ctr">
                        <a:lnSpc>
                          <a:spcPct val="100000"/>
                        </a:lnSpc>
                        <a:spcBef>
                          <a:spcPts val="0"/>
                        </a:spcBef>
                        <a:spcAft>
                          <a:spcPts val="0"/>
                        </a:spcAft>
                        <a:buClr>
                          <a:schemeClr val="dk1"/>
                        </a:buClr>
                        <a:buSzPts val="1100"/>
                        <a:buFont typeface="Arial"/>
                        <a:buNone/>
                      </a:pPr>
                      <a:r>
                        <a:rPr b="1" lang="en-US" sz="1700" u="none" cap="none" strike="noStrike">
                          <a:solidFill>
                            <a:schemeClr val="dk1"/>
                          </a:solidFill>
                        </a:rPr>
                        <a:t>10% → 8% 이하</a:t>
                      </a:r>
                      <a:endParaRPr b="1" sz="1700" u="none" cap="none" strike="noStrike">
                        <a:solidFill>
                          <a:schemeClr val="dk1"/>
                        </a:solidFill>
                      </a:endParaRPr>
                    </a:p>
                  </a:txBody>
                  <a:tcPr marT="91425" marB="91425" marR="91425" marL="91425" anchor="ctr">
                    <a:solidFill>
                      <a:srgbClr val="CACACA"/>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US" sz="1700" u="none" cap="none" strike="noStrike">
                          <a:solidFill>
                            <a:schemeClr val="dk1"/>
                          </a:solidFill>
                        </a:rPr>
                        <a:t>10% → 7% 이상</a:t>
                      </a:r>
                      <a:endParaRPr sz="1700" u="none" cap="none" strike="noStrike"/>
                    </a:p>
                  </a:txBody>
                  <a:tcPr marT="91425" marB="91425" marR="91425" marL="91425" anchor="ctr">
                    <a:solidFill>
                      <a:srgbClr val="CACACA"/>
                    </a:solidFill>
                  </a:tcPr>
                </a:tc>
              </a:tr>
            </a:tbl>
          </a:graphicData>
        </a:graphic>
      </p:graphicFrame>
      <p:sp>
        <p:nvSpPr>
          <p:cNvPr id="865" name="Google Shape;865;g12d733afbcc_1_1014"/>
          <p:cNvSpPr/>
          <p:nvPr/>
        </p:nvSpPr>
        <p:spPr>
          <a:xfrm>
            <a:off x="9943550" y="8095126"/>
            <a:ext cx="538500" cy="324900"/>
          </a:xfrm>
          <a:prstGeom prst="rightArrow">
            <a:avLst>
              <a:gd fmla="val 50000" name="adj1"/>
              <a:gd fmla="val 50000" name="adj2"/>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F497D"/>
              </a:solidFill>
              <a:latin typeface="Arial"/>
              <a:ea typeface="Arial"/>
              <a:cs typeface="Arial"/>
              <a:sym typeface="Arial"/>
            </a:endParaRPr>
          </a:p>
        </p:txBody>
      </p:sp>
      <p:sp>
        <p:nvSpPr>
          <p:cNvPr id="866" name="Google Shape;866;g12d733afbcc_1_1014"/>
          <p:cNvSpPr/>
          <p:nvPr/>
        </p:nvSpPr>
        <p:spPr>
          <a:xfrm flipH="1">
            <a:off x="10842700" y="5188075"/>
            <a:ext cx="5501400" cy="885300"/>
          </a:xfrm>
          <a:prstGeom prst="rect">
            <a:avLst/>
          </a:prstGeom>
          <a:noFill/>
          <a:ln cap="flat" cmpd="sng" w="28575">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32" name="Shape 232"/>
        <p:cNvGrpSpPr/>
        <p:nvPr/>
      </p:nvGrpSpPr>
      <p:grpSpPr>
        <a:xfrm>
          <a:off x="0" y="0"/>
          <a:ext cx="0" cy="0"/>
          <a:chOff x="0" y="0"/>
          <a:chExt cx="0" cy="0"/>
        </a:xfrm>
      </p:grpSpPr>
      <p:pic>
        <p:nvPicPr>
          <p:cNvPr id="233" name="Google Shape;233;p4"/>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234" name="Google Shape;234;p4"/>
          <p:cNvGrpSpPr/>
          <p:nvPr/>
        </p:nvGrpSpPr>
        <p:grpSpPr>
          <a:xfrm>
            <a:off x="16526181" y="641870"/>
            <a:ext cx="1644329" cy="862290"/>
            <a:chOff x="16526181" y="641870"/>
            <a:chExt cx="1644329" cy="862290"/>
          </a:xfrm>
        </p:grpSpPr>
        <p:grpSp>
          <p:nvGrpSpPr>
            <p:cNvPr id="235" name="Google Shape;235;p4"/>
            <p:cNvGrpSpPr/>
            <p:nvPr/>
          </p:nvGrpSpPr>
          <p:grpSpPr>
            <a:xfrm>
              <a:off x="16526181" y="641870"/>
              <a:ext cx="760643" cy="760643"/>
              <a:chOff x="16526181" y="641870"/>
              <a:chExt cx="760643" cy="760643"/>
            </a:xfrm>
          </p:grpSpPr>
          <p:pic>
            <p:nvPicPr>
              <p:cNvPr id="236" name="Google Shape;236;p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237" name="Google Shape;237;p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238" name="Google Shape;238;p4"/>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pic>
        <p:nvPicPr>
          <p:cNvPr id="239" name="Google Shape;239;p4"/>
          <p:cNvPicPr preferRelativeResize="0"/>
          <p:nvPr/>
        </p:nvPicPr>
        <p:blipFill rotWithShape="1">
          <a:blip r:embed="rId6">
            <a:alphaModFix/>
          </a:blip>
          <a:srcRect b="0" l="0" r="0" t="0"/>
          <a:stretch/>
        </p:blipFill>
        <p:spPr>
          <a:xfrm>
            <a:off x="753180" y="1895150"/>
            <a:ext cx="16779353" cy="6761985"/>
          </a:xfrm>
          <a:prstGeom prst="rect">
            <a:avLst/>
          </a:prstGeom>
          <a:noFill/>
          <a:ln>
            <a:noFill/>
          </a:ln>
        </p:spPr>
      </p:pic>
      <p:sp>
        <p:nvSpPr>
          <p:cNvPr id="240" name="Google Shape;240;p4"/>
          <p:cNvSpPr txBox="1"/>
          <p:nvPr/>
        </p:nvSpPr>
        <p:spPr>
          <a:xfrm>
            <a:off x="640035" y="658996"/>
            <a:ext cx="7970565" cy="5651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프로젝트 일정</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870" name="Shape 870"/>
        <p:cNvGrpSpPr/>
        <p:nvPr/>
      </p:nvGrpSpPr>
      <p:grpSpPr>
        <a:xfrm>
          <a:off x="0" y="0"/>
          <a:ext cx="0" cy="0"/>
          <a:chOff x="0" y="0"/>
          <a:chExt cx="0" cy="0"/>
        </a:xfrm>
      </p:grpSpPr>
      <p:pic>
        <p:nvPicPr>
          <p:cNvPr id="871" name="Google Shape;871;g12ccd435c2c_0_34"/>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872" name="Google Shape;872;g12ccd435c2c_0_34"/>
          <p:cNvGrpSpPr/>
          <p:nvPr/>
        </p:nvGrpSpPr>
        <p:grpSpPr>
          <a:xfrm>
            <a:off x="16526181" y="641870"/>
            <a:ext cx="1644349" cy="760643"/>
            <a:chOff x="16526181" y="641870"/>
            <a:chExt cx="1644349" cy="760643"/>
          </a:xfrm>
        </p:grpSpPr>
        <p:grpSp>
          <p:nvGrpSpPr>
            <p:cNvPr id="873" name="Google Shape;873;g12ccd435c2c_0_34"/>
            <p:cNvGrpSpPr/>
            <p:nvPr/>
          </p:nvGrpSpPr>
          <p:grpSpPr>
            <a:xfrm>
              <a:off x="16526181" y="641870"/>
              <a:ext cx="760643" cy="760643"/>
              <a:chOff x="16526181" y="641870"/>
              <a:chExt cx="760643" cy="760643"/>
            </a:xfrm>
          </p:grpSpPr>
          <p:pic>
            <p:nvPicPr>
              <p:cNvPr id="874" name="Google Shape;874;g12ccd435c2c_0_3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875" name="Google Shape;875;g12ccd435c2c_0_3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876" name="Google Shape;876;g12ccd435c2c_0_34"/>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877" name="Google Shape;877;g12ccd435c2c_0_34"/>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rPr>
              <a:t>재무기법 </a:t>
            </a:r>
            <a:r>
              <a:rPr lang="en-US" sz="4000">
                <a:solidFill>
                  <a:schemeClr val="dk1"/>
                </a:solidFill>
              </a:rPr>
              <a:t>별</a:t>
            </a:r>
            <a:r>
              <a:rPr b="0" i="0" lang="en-US" sz="4000" u="none" cap="none" strike="noStrike">
                <a:solidFill>
                  <a:schemeClr val="dk1"/>
                </a:solidFill>
                <a:latin typeface="Arial"/>
                <a:ea typeface="Arial"/>
                <a:cs typeface="Arial"/>
                <a:sym typeface="Arial"/>
              </a:rPr>
              <a:t> </a:t>
            </a:r>
            <a:r>
              <a:rPr b="0" i="0" lang="en-US" sz="4000" u="none" cap="none" strike="noStrike">
                <a:solidFill>
                  <a:schemeClr val="dk1"/>
                </a:solidFill>
                <a:latin typeface="Arial"/>
                <a:ea typeface="Arial"/>
                <a:cs typeface="Arial"/>
                <a:sym typeface="Arial"/>
              </a:rPr>
              <a:t>10개 </a:t>
            </a:r>
            <a:r>
              <a:rPr lang="en-US" sz="4000">
                <a:solidFill>
                  <a:schemeClr val="dk1"/>
                </a:solidFill>
              </a:rPr>
              <a:t>주식 </a:t>
            </a:r>
            <a:r>
              <a:rPr b="0" i="0" lang="en-US" sz="4000" u="none" cap="none" strike="noStrike">
                <a:solidFill>
                  <a:schemeClr val="dk1"/>
                </a:solidFill>
                <a:latin typeface="Arial"/>
                <a:ea typeface="Arial"/>
                <a:cs typeface="Arial"/>
                <a:sym typeface="Arial"/>
              </a:rPr>
              <a:t>종목 </a:t>
            </a:r>
            <a:r>
              <a:rPr b="0" i="0" lang="en-US" sz="4000" u="none" cap="none" strike="noStrike">
                <a:solidFill>
                  <a:schemeClr val="dk1"/>
                </a:solidFill>
                <a:latin typeface="Arial"/>
                <a:ea typeface="Arial"/>
                <a:cs typeface="Arial"/>
                <a:sym typeface="Arial"/>
              </a:rPr>
              <a:t>구성</a:t>
            </a:r>
            <a:r>
              <a:rPr b="0" i="0" lang="en-US" sz="4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78" name="Google Shape;878;g12ccd435c2c_0_34"/>
          <p:cNvSpPr txBox="1"/>
          <p:nvPr/>
        </p:nvSpPr>
        <p:spPr>
          <a:xfrm>
            <a:off x="673025" y="1784438"/>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기법에 맞는 재무비율과 선택조건</a:t>
            </a:r>
            <a:endParaRPr b="1" i="0" sz="2400" u="none" cap="none" strike="noStrike">
              <a:solidFill>
                <a:schemeClr val="dk1"/>
              </a:solidFill>
              <a:latin typeface="Calibri"/>
              <a:ea typeface="Calibri"/>
              <a:cs typeface="Calibri"/>
              <a:sym typeface="Calibri"/>
            </a:endParaRPr>
          </a:p>
        </p:txBody>
      </p:sp>
      <p:pic>
        <p:nvPicPr>
          <p:cNvPr id="879" name="Google Shape;879;g12ccd435c2c_0_34"/>
          <p:cNvPicPr preferRelativeResize="0"/>
          <p:nvPr/>
        </p:nvPicPr>
        <p:blipFill rotWithShape="1">
          <a:blip r:embed="rId6">
            <a:alphaModFix/>
          </a:blip>
          <a:srcRect b="0" l="0" r="0" t="0"/>
          <a:stretch/>
        </p:blipFill>
        <p:spPr>
          <a:xfrm>
            <a:off x="9511675" y="2625050"/>
            <a:ext cx="8276276" cy="4174700"/>
          </a:xfrm>
          <a:prstGeom prst="rect">
            <a:avLst/>
          </a:prstGeom>
          <a:noFill/>
          <a:ln>
            <a:noFill/>
          </a:ln>
        </p:spPr>
      </p:pic>
      <p:sp>
        <p:nvSpPr>
          <p:cNvPr id="880" name="Google Shape;880;g12ccd435c2c_0_34"/>
          <p:cNvSpPr/>
          <p:nvPr/>
        </p:nvSpPr>
        <p:spPr>
          <a:xfrm>
            <a:off x="7576037" y="4531912"/>
            <a:ext cx="1159350" cy="1223200"/>
          </a:xfrm>
          <a:custGeom>
            <a:rect b="b" l="l" r="r" t="t"/>
            <a:pathLst>
              <a:path extrusionOk="0" h="269" w="296">
                <a:moveTo>
                  <a:pt x="143" y="0"/>
                </a:moveTo>
                <a:lnTo>
                  <a:pt x="296" y="134"/>
                </a:lnTo>
                <a:lnTo>
                  <a:pt x="143" y="269"/>
                </a:lnTo>
                <a:lnTo>
                  <a:pt x="143" y="200"/>
                </a:lnTo>
                <a:lnTo>
                  <a:pt x="0" y="200"/>
                </a:lnTo>
                <a:lnTo>
                  <a:pt x="0" y="70"/>
                </a:lnTo>
                <a:lnTo>
                  <a:pt x="143" y="70"/>
                </a:lnTo>
                <a:lnTo>
                  <a:pt x="143" y="0"/>
                </a:lnTo>
                <a:close/>
              </a:path>
            </a:pathLst>
          </a:custGeom>
          <a:solidFill>
            <a:srgbClr val="4C625F"/>
          </a:solidFill>
          <a:ln cap="flat" cmpd="sng" w="9525">
            <a:solidFill>
              <a:srgbClr val="4C625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881" name="Google Shape;881;g12ccd435c2c_0_34"/>
          <p:cNvSpPr txBox="1"/>
          <p:nvPr/>
        </p:nvSpPr>
        <p:spPr>
          <a:xfrm>
            <a:off x="1991900" y="7746400"/>
            <a:ext cx="6165000" cy="26013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000000"/>
              </a:buClr>
              <a:buSzPts val="2300"/>
              <a:buFont typeface="Calibri"/>
              <a:buAutoNum type="arabicPeriod"/>
            </a:pPr>
            <a:r>
              <a:rPr b="1" i="0" lang="en-US" sz="2300" u="none" cap="none" strike="noStrike">
                <a:solidFill>
                  <a:srgbClr val="000000"/>
                </a:solidFill>
                <a:latin typeface="Calibri"/>
                <a:ea typeface="Calibri"/>
                <a:cs typeface="Calibri"/>
                <a:sym typeface="Calibri"/>
              </a:rPr>
              <a:t>해당 기법에 해당하는 재무비율 설정</a:t>
            </a:r>
            <a:endParaRPr b="1" i="0" sz="23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1" i="0" lang="en-US" sz="2300" u="none" cap="none" strike="noStrike">
                <a:solidFill>
                  <a:srgbClr val="000000"/>
                </a:solidFill>
                <a:latin typeface="Calibri"/>
                <a:ea typeface="Calibri"/>
                <a:cs typeface="Calibri"/>
                <a:sym typeface="Calibri"/>
              </a:rPr>
              <a:t>재무비율에 맞는 선택조건 값 설정</a:t>
            </a:r>
            <a:endParaRPr b="1" i="0" sz="23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361950" lvl="0" marL="457200" marR="0" rtl="0" algn="l">
              <a:lnSpc>
                <a:spcPct val="100000"/>
              </a:lnSpc>
              <a:spcBef>
                <a:spcPts val="0"/>
              </a:spcBef>
              <a:spcAft>
                <a:spcPts val="0"/>
              </a:spcAft>
              <a:buClr>
                <a:srgbClr val="000000"/>
              </a:buClr>
              <a:buSzPts val="2100"/>
              <a:buFont typeface="Calibri"/>
              <a:buAutoNum type="arabicPeriod"/>
            </a:pPr>
            <a:r>
              <a:rPr b="1" i="0" lang="en-US" sz="2300" u="none" cap="none" strike="noStrike">
                <a:solidFill>
                  <a:srgbClr val="000000"/>
                </a:solidFill>
                <a:latin typeface="Calibri"/>
                <a:ea typeface="Calibri"/>
                <a:cs typeface="Calibri"/>
                <a:sym typeface="Calibri"/>
              </a:rPr>
              <a:t>값 설정 후 주식 종목 찾기!</a:t>
            </a:r>
            <a:r>
              <a:rPr b="1" i="0" lang="en-US" sz="2100" u="none" cap="none" strike="noStrike">
                <a:solidFill>
                  <a:srgbClr val="000000"/>
                </a:solidFill>
                <a:latin typeface="Calibri"/>
                <a:ea typeface="Calibri"/>
                <a:cs typeface="Calibri"/>
                <a:sym typeface="Calibri"/>
              </a:rPr>
              <a:t> </a:t>
            </a:r>
            <a:endParaRPr b="1" i="0" sz="2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p:txBody>
      </p:sp>
      <p:sp>
        <p:nvSpPr>
          <p:cNvPr id="882" name="Google Shape;882;g12ccd435c2c_0_34"/>
          <p:cNvSpPr txBox="1"/>
          <p:nvPr/>
        </p:nvSpPr>
        <p:spPr>
          <a:xfrm>
            <a:off x="9377087" y="6539812"/>
            <a:ext cx="81009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chemeClr val="dk1"/>
              </a:buClr>
              <a:buSzPts val="2300"/>
              <a:buFont typeface="Calibri"/>
              <a:buAutoNum type="arabicPeriod"/>
            </a:pPr>
            <a:r>
              <a:rPr b="1" i="0" lang="en-US" sz="2300" u="none" cap="none" strike="noStrike">
                <a:solidFill>
                  <a:schemeClr val="dk1"/>
                </a:solidFill>
                <a:latin typeface="Calibri"/>
                <a:ea typeface="Calibri"/>
                <a:cs typeface="Calibri"/>
                <a:sym typeface="Calibri"/>
              </a:rPr>
              <a:t>해당 기법으로 찾은 10개의 주식종목</a:t>
            </a:r>
            <a:endParaRPr b="1"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Calibri"/>
              <a:ea typeface="Calibri"/>
              <a:cs typeface="Calibri"/>
              <a:sym typeface="Calibri"/>
            </a:endParaRPr>
          </a:p>
          <a:p>
            <a:pPr indent="-374650" lvl="0" marL="457200" marR="0" rtl="0" algn="l">
              <a:lnSpc>
                <a:spcPct val="100000"/>
              </a:lnSpc>
              <a:spcBef>
                <a:spcPts val="0"/>
              </a:spcBef>
              <a:spcAft>
                <a:spcPts val="0"/>
              </a:spcAft>
              <a:buClr>
                <a:schemeClr val="dk1"/>
              </a:buClr>
              <a:buSzPts val="2300"/>
              <a:buFont typeface="Calibri"/>
              <a:buAutoNum type="arabicPeriod"/>
            </a:pPr>
            <a:r>
              <a:rPr b="1" i="0" lang="en-US" sz="2300" u="none" cap="none" strike="noStrike">
                <a:solidFill>
                  <a:schemeClr val="dk1"/>
                </a:solidFill>
                <a:latin typeface="Calibri"/>
                <a:ea typeface="Calibri"/>
                <a:cs typeface="Calibri"/>
                <a:sym typeface="Calibri"/>
              </a:rPr>
              <a:t>1년 단위로 수익률 / 누적수익률 확인 </a:t>
            </a:r>
            <a:endParaRPr b="1"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1" lang="en-US" sz="2300">
                <a:solidFill>
                  <a:schemeClr val="dk1"/>
                </a:solidFill>
                <a:latin typeface="Calibri"/>
                <a:ea typeface="Calibri"/>
                <a:cs typeface="Calibri"/>
                <a:sym typeface="Calibri"/>
              </a:rPr>
              <a:t>2005 ~ </a:t>
            </a:r>
            <a:r>
              <a:rPr b="1" i="0" lang="en-US" sz="2300" u="none" cap="none" strike="noStrike">
                <a:solidFill>
                  <a:schemeClr val="dk1"/>
                </a:solidFill>
                <a:latin typeface="Calibri"/>
                <a:ea typeface="Calibri"/>
                <a:cs typeface="Calibri"/>
                <a:sym typeface="Calibri"/>
              </a:rPr>
              <a:t>2022년  누적수익률</a:t>
            </a:r>
            <a:r>
              <a:rPr b="1" i="0" lang="en-US" sz="3000" u="none" cap="none" strike="noStrike">
                <a:solidFill>
                  <a:srgbClr val="FF0000"/>
                </a:solidFill>
                <a:latin typeface="Calibri"/>
                <a:ea typeface="Calibri"/>
                <a:cs typeface="Calibri"/>
                <a:sym typeface="Calibri"/>
              </a:rPr>
              <a:t> </a:t>
            </a:r>
            <a:r>
              <a:rPr b="1" i="0" lang="en-US" sz="3000" u="sng" cap="none" strike="noStrike">
                <a:solidFill>
                  <a:srgbClr val="FF0000"/>
                </a:solidFill>
                <a:latin typeface="Calibri"/>
                <a:ea typeface="Calibri"/>
                <a:cs typeface="Calibri"/>
                <a:sym typeface="Calibri"/>
              </a:rPr>
              <a:t>1600% </a:t>
            </a:r>
            <a:r>
              <a:rPr b="1" i="0" lang="en-US" sz="3000" u="none" cap="none" strike="noStrike">
                <a:solidFill>
                  <a:srgbClr val="FF0000"/>
                </a:solidFill>
                <a:latin typeface="Calibri"/>
                <a:ea typeface="Calibri"/>
                <a:cs typeface="Calibri"/>
                <a:sym typeface="Calibri"/>
              </a:rPr>
              <a:t> </a:t>
            </a:r>
            <a:r>
              <a:rPr b="1" i="0" lang="en-US" sz="2300" u="none" cap="none" strike="noStrike">
                <a:solidFill>
                  <a:schemeClr val="dk1"/>
                </a:solidFill>
                <a:latin typeface="Calibri"/>
                <a:ea typeface="Calibri"/>
                <a:cs typeface="Calibri"/>
                <a:sym typeface="Calibri"/>
              </a:rPr>
              <a:t>기록</a:t>
            </a:r>
            <a:endParaRPr b="1"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1" i="0" lang="en-US" sz="2300" u="none" cap="none" strike="noStrike">
                <a:solidFill>
                  <a:schemeClr val="dk1"/>
                </a:solidFill>
                <a:latin typeface="Calibri"/>
                <a:ea typeface="Calibri"/>
                <a:cs typeface="Calibri"/>
                <a:sym typeface="Calibri"/>
              </a:rPr>
              <a:t>최근 코스피시장 하락추세로 인해 </a:t>
            </a:r>
            <a:r>
              <a:rPr b="1" i="0" lang="en-US" sz="2300" u="sng" cap="none" strike="noStrike">
                <a:solidFill>
                  <a:schemeClr val="hlink"/>
                </a:solidFill>
                <a:latin typeface="Calibri"/>
                <a:ea typeface="Calibri"/>
                <a:cs typeface="Calibri"/>
                <a:sym typeface="Calibri"/>
              </a:rPr>
              <a:t>-</a:t>
            </a:r>
            <a:r>
              <a:rPr b="1" i="0" lang="en-US" sz="3000" u="sng" cap="none" strike="noStrike">
                <a:solidFill>
                  <a:schemeClr val="hlink"/>
                </a:solidFill>
                <a:latin typeface="Calibri"/>
                <a:ea typeface="Calibri"/>
                <a:cs typeface="Calibri"/>
                <a:sym typeface="Calibri"/>
              </a:rPr>
              <a:t>15%</a:t>
            </a:r>
            <a:r>
              <a:rPr b="1" i="0" lang="en-US" sz="3000" u="none" cap="none" strike="noStrike">
                <a:solidFill>
                  <a:schemeClr val="dk2"/>
                </a:solidFill>
                <a:latin typeface="Calibri"/>
                <a:ea typeface="Calibri"/>
                <a:cs typeface="Calibri"/>
                <a:sym typeface="Calibri"/>
              </a:rPr>
              <a:t> </a:t>
            </a:r>
            <a:r>
              <a:rPr b="1" i="0" lang="en-US" sz="2300" u="none" cap="none" strike="noStrike">
                <a:solidFill>
                  <a:schemeClr val="dk1"/>
                </a:solidFill>
                <a:latin typeface="Calibri"/>
                <a:ea typeface="Calibri"/>
                <a:cs typeface="Calibri"/>
                <a:sym typeface="Calibri"/>
              </a:rPr>
              <a:t>기록중</a:t>
            </a:r>
            <a:endParaRPr b="1"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p:txBody>
      </p:sp>
      <p:graphicFrame>
        <p:nvGraphicFramePr>
          <p:cNvPr id="883" name="Google Shape;883;g12ccd435c2c_0_34"/>
          <p:cNvGraphicFramePr/>
          <p:nvPr/>
        </p:nvGraphicFramePr>
        <p:xfrm>
          <a:off x="2517438" y="2682600"/>
          <a:ext cx="3000000" cy="3000000"/>
        </p:xfrm>
        <a:graphic>
          <a:graphicData uri="http://schemas.openxmlformats.org/drawingml/2006/table">
            <a:tbl>
              <a:tblPr>
                <a:noFill/>
                <a:tableStyleId>{A46BF4E5-81EF-4847-8290-4AC7BC036A31}</a:tableStyleId>
              </a:tblPr>
              <a:tblGrid>
                <a:gridCol w="4109100"/>
              </a:tblGrid>
              <a:tr h="661050">
                <a:tc>
                  <a:txBody>
                    <a:bodyPr/>
                    <a:lstStyle/>
                    <a:p>
                      <a:pPr indent="0" lvl="0" marL="0" marR="0" rtl="0" algn="ctr">
                        <a:lnSpc>
                          <a:spcPct val="100000"/>
                        </a:lnSpc>
                        <a:spcBef>
                          <a:spcPts val="0"/>
                        </a:spcBef>
                        <a:spcAft>
                          <a:spcPts val="0"/>
                        </a:spcAft>
                        <a:buClr>
                          <a:srgbClr val="000000"/>
                        </a:buClr>
                        <a:buSzPts val="2700"/>
                        <a:buFont typeface="Arial"/>
                        <a:buNone/>
                      </a:pPr>
                      <a:r>
                        <a:rPr b="1" lang="en-US" sz="2700" u="none" cap="none" strike="noStrike"/>
                        <a:t>시장가치기법</a:t>
                      </a:r>
                      <a:endParaRPr b="1" sz="2700" u="none" cap="none" strike="noStrike"/>
                    </a:p>
                  </a:txBody>
                  <a:tcPr marT="91425" marB="91425" marR="91425" marL="91425">
                    <a:solidFill>
                      <a:srgbClr val="A5A5A5"/>
                    </a:solidFill>
                  </a:tcPr>
                </a:tc>
              </a:tr>
              <a:tr h="661050">
                <a:tc>
                  <a:txBody>
                    <a:bodyPr/>
                    <a:lstStyle/>
                    <a:p>
                      <a:pPr indent="0" lvl="0" marL="0" marR="0" rtl="0" algn="ctr">
                        <a:lnSpc>
                          <a:spcPct val="100000"/>
                        </a:lnSpc>
                        <a:spcBef>
                          <a:spcPts val="0"/>
                        </a:spcBef>
                        <a:spcAft>
                          <a:spcPts val="0"/>
                        </a:spcAft>
                        <a:buClr>
                          <a:srgbClr val="000000"/>
                        </a:buClr>
                        <a:buSzPts val="2700"/>
                        <a:buFont typeface="Arial"/>
                        <a:buNone/>
                      </a:pPr>
                      <a:r>
                        <a:rPr lang="en-US" sz="2700" u="none" cap="none" strike="noStrike"/>
                        <a:t>EPS&gt;10%</a:t>
                      </a:r>
                      <a:endParaRPr sz="2700" u="none" cap="none" strike="noStrike"/>
                    </a:p>
                  </a:txBody>
                  <a:tcPr marT="91425" marB="91425" marR="91425" marL="91425">
                    <a:solidFill>
                      <a:srgbClr val="F3F3F3"/>
                    </a:solidFill>
                  </a:tcPr>
                </a:tc>
              </a:tr>
              <a:tr h="661050">
                <a:tc>
                  <a:txBody>
                    <a:bodyPr/>
                    <a:lstStyle/>
                    <a:p>
                      <a:pPr indent="0" lvl="0" marL="0" marR="0" rtl="0" algn="ctr">
                        <a:lnSpc>
                          <a:spcPct val="100000"/>
                        </a:lnSpc>
                        <a:spcBef>
                          <a:spcPts val="0"/>
                        </a:spcBef>
                        <a:spcAft>
                          <a:spcPts val="0"/>
                        </a:spcAft>
                        <a:buClr>
                          <a:srgbClr val="000000"/>
                        </a:buClr>
                        <a:buSzPts val="2700"/>
                        <a:buFont typeface="Arial"/>
                        <a:buNone/>
                      </a:pPr>
                      <a:r>
                        <a:rPr lang="en-US" sz="2700" u="none" cap="none" strike="noStrike"/>
                        <a:t>PSR&lt;=4%</a:t>
                      </a:r>
                      <a:endParaRPr sz="2700" u="none" cap="none" strike="noStrike"/>
                    </a:p>
                  </a:txBody>
                  <a:tcPr marT="91425" marB="91425" marR="91425" marL="91425">
                    <a:solidFill>
                      <a:srgbClr val="A5A5A5"/>
                    </a:solidFill>
                  </a:tcPr>
                </a:tc>
              </a:tr>
              <a:tr h="661050">
                <a:tc>
                  <a:txBody>
                    <a:bodyPr/>
                    <a:lstStyle/>
                    <a:p>
                      <a:pPr indent="0" lvl="0" marL="0" marR="0" rtl="0" algn="ctr">
                        <a:lnSpc>
                          <a:spcPct val="100000"/>
                        </a:lnSpc>
                        <a:spcBef>
                          <a:spcPts val="0"/>
                        </a:spcBef>
                        <a:spcAft>
                          <a:spcPts val="0"/>
                        </a:spcAft>
                        <a:buClr>
                          <a:srgbClr val="000000"/>
                        </a:buClr>
                        <a:buSzPts val="2700"/>
                        <a:buFont typeface="Arial"/>
                        <a:buNone/>
                      </a:pPr>
                      <a:r>
                        <a:rPr lang="en-US" sz="2700" u="none" cap="none" strike="noStrike"/>
                        <a:t>PER&lt;10%</a:t>
                      </a:r>
                      <a:endParaRPr sz="2700" u="none" cap="none" strike="noStrike"/>
                    </a:p>
                  </a:txBody>
                  <a:tcPr marT="91425" marB="91425" marR="91425" marL="91425">
                    <a:solidFill>
                      <a:srgbClr val="F3F3F3"/>
                    </a:solidFill>
                  </a:tcPr>
                </a:tc>
              </a:tr>
              <a:tr h="661050">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t>            PCR&lt;8%</a:t>
                      </a:r>
                      <a:endParaRPr sz="2700" u="none" cap="none" strike="noStrike"/>
                    </a:p>
                  </a:txBody>
                  <a:tcPr marT="91425" marB="91425" marR="91425" marL="91425">
                    <a:solidFill>
                      <a:srgbClr val="A5A5A5"/>
                    </a:solidFill>
                  </a:tcPr>
                </a:tc>
              </a:tr>
              <a:tr h="661050">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t>            PBR&lt;1</a:t>
                      </a:r>
                      <a:endParaRPr sz="2700" u="none" cap="none" strike="noStrike"/>
                    </a:p>
                  </a:txBody>
                  <a:tcPr marT="91425" marB="91425" marR="91425" marL="91425">
                    <a:solidFill>
                      <a:srgbClr val="F3F3F3"/>
                    </a:solidFill>
                  </a:tcPr>
                </a:tc>
              </a:tr>
              <a:tr h="661050">
                <a:tc>
                  <a:txBody>
                    <a:bodyPr/>
                    <a:lstStyle/>
                    <a:p>
                      <a:pPr indent="0" lvl="0" marL="0" marR="0" rtl="0" algn="ctr">
                        <a:lnSpc>
                          <a:spcPct val="100000"/>
                        </a:lnSpc>
                        <a:spcBef>
                          <a:spcPts val="0"/>
                        </a:spcBef>
                        <a:spcAft>
                          <a:spcPts val="0"/>
                        </a:spcAft>
                        <a:buClr>
                          <a:srgbClr val="000000"/>
                        </a:buClr>
                        <a:buSzPts val="2700"/>
                        <a:buFont typeface="Arial"/>
                        <a:buNone/>
                      </a:pPr>
                      <a:r>
                        <a:rPr lang="en-US" sz="2700" u="none" cap="none" strike="noStrike"/>
                        <a:t>EBITDA&lt;6</a:t>
                      </a:r>
                      <a:endParaRPr sz="2700" u="none" cap="none" strike="noStrike"/>
                    </a:p>
                  </a:txBody>
                  <a:tcPr marT="91425" marB="91425" marR="91425" marL="91425">
                    <a:solidFill>
                      <a:srgbClr val="A5A5A5"/>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887" name="Shape 887"/>
        <p:cNvGrpSpPr/>
        <p:nvPr/>
      </p:nvGrpSpPr>
      <p:grpSpPr>
        <a:xfrm>
          <a:off x="0" y="0"/>
          <a:ext cx="0" cy="0"/>
          <a:chOff x="0" y="0"/>
          <a:chExt cx="0" cy="0"/>
        </a:xfrm>
      </p:grpSpPr>
      <p:pic>
        <p:nvPicPr>
          <p:cNvPr id="888" name="Google Shape;888;g12cceb433f2_2_20"/>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889" name="Google Shape;889;g12cceb433f2_2_20"/>
          <p:cNvGrpSpPr/>
          <p:nvPr/>
        </p:nvGrpSpPr>
        <p:grpSpPr>
          <a:xfrm>
            <a:off x="16526181" y="641870"/>
            <a:ext cx="1644349" cy="760643"/>
            <a:chOff x="16526181" y="641870"/>
            <a:chExt cx="1644349" cy="760643"/>
          </a:xfrm>
        </p:grpSpPr>
        <p:grpSp>
          <p:nvGrpSpPr>
            <p:cNvPr id="890" name="Google Shape;890;g12cceb433f2_2_20"/>
            <p:cNvGrpSpPr/>
            <p:nvPr/>
          </p:nvGrpSpPr>
          <p:grpSpPr>
            <a:xfrm>
              <a:off x="16526181" y="641870"/>
              <a:ext cx="760643" cy="760643"/>
              <a:chOff x="16526181" y="641870"/>
              <a:chExt cx="760643" cy="760643"/>
            </a:xfrm>
          </p:grpSpPr>
          <p:pic>
            <p:nvPicPr>
              <p:cNvPr id="891" name="Google Shape;891;g12cceb433f2_2_2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892" name="Google Shape;892;g12cceb433f2_2_2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893" name="Google Shape;893;g12cceb433f2_2_20"/>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894" name="Google Shape;894;g12cceb433f2_2_20"/>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12cceb433f2_2_20"/>
          <p:cNvSpPr txBox="1"/>
          <p:nvPr/>
        </p:nvSpPr>
        <p:spPr>
          <a:xfrm>
            <a:off x="8651700" y="8254075"/>
            <a:ext cx="9096600" cy="12930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800">
                <a:solidFill>
                  <a:srgbClr val="FF0000"/>
                </a:solidFill>
                <a:latin typeface="Calibri"/>
                <a:ea typeface="Calibri"/>
                <a:cs typeface="Calibri"/>
                <a:sym typeface="Calibri"/>
              </a:rPr>
              <a:t>10</a:t>
            </a:r>
            <a:r>
              <a:rPr b="1" lang="en-US" sz="2300">
                <a:solidFill>
                  <a:schemeClr val="dk1"/>
                </a:solidFill>
                <a:latin typeface="Calibri"/>
                <a:ea typeface="Calibri"/>
                <a:cs typeface="Calibri"/>
                <a:sym typeface="Calibri"/>
              </a:rPr>
              <a:t> 종목의 주식이 </a:t>
            </a:r>
            <a:r>
              <a:rPr b="1" lang="en-US" sz="2800">
                <a:solidFill>
                  <a:schemeClr val="dk2"/>
                </a:solidFill>
                <a:latin typeface="Calibri"/>
                <a:ea typeface="Calibri"/>
                <a:cs typeface="Calibri"/>
                <a:sym typeface="Calibri"/>
              </a:rPr>
              <a:t>5</a:t>
            </a:r>
            <a:r>
              <a:rPr b="1" lang="en-US" sz="3100">
                <a:solidFill>
                  <a:schemeClr val="dk2"/>
                </a:solidFill>
                <a:latin typeface="Calibri"/>
                <a:ea typeface="Calibri"/>
                <a:cs typeface="Calibri"/>
                <a:sym typeface="Calibri"/>
              </a:rPr>
              <a:t> </a:t>
            </a:r>
            <a:r>
              <a:rPr b="1" lang="en-US" sz="2300">
                <a:solidFill>
                  <a:schemeClr val="dk1"/>
                </a:solidFill>
                <a:latin typeface="Calibri"/>
                <a:ea typeface="Calibri"/>
                <a:cs typeface="Calibri"/>
                <a:sym typeface="Calibri"/>
              </a:rPr>
              <a:t>주식 포트폴리오 보다 수익률, 누적수익률에서 더 좋은 성적을 받고 있다.</a:t>
            </a:r>
            <a:endParaRPr b="1" sz="23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1" sz="2400">
              <a:solidFill>
                <a:schemeClr val="dk1"/>
              </a:solidFill>
              <a:latin typeface="Calibri"/>
              <a:ea typeface="Calibri"/>
              <a:cs typeface="Calibri"/>
              <a:sym typeface="Calibri"/>
            </a:endParaRPr>
          </a:p>
        </p:txBody>
      </p:sp>
      <p:sp>
        <p:nvSpPr>
          <p:cNvPr id="896" name="Google Shape;896;g12cceb433f2_2_20"/>
          <p:cNvSpPr txBox="1"/>
          <p:nvPr/>
        </p:nvSpPr>
        <p:spPr>
          <a:xfrm>
            <a:off x="662130" y="6681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rPr>
              <a:t>주식 포트폴리오 황금비율은 10종목</a:t>
            </a:r>
            <a:endParaRPr b="0" i="0" sz="1400" u="none" cap="none" strike="noStrike">
              <a:solidFill>
                <a:srgbClr val="000000"/>
              </a:solidFill>
              <a:latin typeface="Arial"/>
              <a:ea typeface="Arial"/>
              <a:cs typeface="Arial"/>
              <a:sym typeface="Arial"/>
            </a:endParaRPr>
          </a:p>
        </p:txBody>
      </p:sp>
      <p:graphicFrame>
        <p:nvGraphicFramePr>
          <p:cNvPr id="897" name="Google Shape;897;g12cceb433f2_2_20"/>
          <p:cNvGraphicFramePr/>
          <p:nvPr/>
        </p:nvGraphicFramePr>
        <p:xfrm>
          <a:off x="8805816" y="1853223"/>
          <a:ext cx="3000000" cy="3000000"/>
        </p:xfrm>
        <a:graphic>
          <a:graphicData uri="http://schemas.openxmlformats.org/drawingml/2006/table">
            <a:tbl>
              <a:tblPr bandRow="1" firstRow="1">
                <a:noFill/>
                <a:tableStyleId>{C7FD7C22-32EB-4BDD-9D10-C249B8D23314}</a:tableStyleId>
              </a:tblPr>
              <a:tblGrid>
                <a:gridCol w="1665275"/>
                <a:gridCol w="1778700"/>
                <a:gridCol w="1498200"/>
                <a:gridCol w="1776025"/>
                <a:gridCol w="1798925"/>
              </a:tblGrid>
              <a:tr h="1797950">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FF00"/>
                          </a:solidFill>
                        </a:rPr>
                        <a:t>5종목 수익률</a:t>
                      </a:r>
                      <a:endParaRPr sz="2500" u="none" cap="none" strike="noStrike">
                        <a:solidFill>
                          <a:srgbClr val="FFFF00"/>
                        </a:solidFill>
                      </a:endParaRPr>
                    </a:p>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txBody>
                  <a:tcPr marT="45725" marB="45725" marR="91450" marL="91450">
                    <a:solidFill>
                      <a:schemeClr val="dk1"/>
                    </a:solidFill>
                  </a:tcPr>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0000"/>
                          </a:solidFill>
                        </a:rPr>
                        <a:t>10종목 </a:t>
                      </a:r>
                      <a:r>
                        <a:rPr lang="en-US" sz="700" u="none" cap="none" strike="noStrike">
                          <a:solidFill>
                            <a:srgbClr val="FF0000"/>
                          </a:solidFill>
                        </a:rPr>
                        <a:t> </a:t>
                      </a:r>
                      <a:r>
                        <a:rPr lang="en-US" sz="2500" u="none" cap="none" strike="noStrike">
                          <a:solidFill>
                            <a:srgbClr val="FF0000"/>
                          </a:solidFill>
                        </a:rPr>
                        <a:t>수익률</a:t>
                      </a:r>
                      <a:endParaRPr sz="700" u="none" cap="none" strike="noStrike">
                        <a:solidFill>
                          <a:srgbClr val="FF0000"/>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t>기법</a:t>
                      </a:r>
                      <a:endParaRPr sz="25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FF00"/>
                          </a:solidFill>
                        </a:rPr>
                        <a:t>5종목</a:t>
                      </a:r>
                      <a:endParaRPr sz="2500" u="none" cap="none" strike="noStrike">
                        <a:solidFill>
                          <a:srgbClr val="FFFF00"/>
                        </a:solidFill>
                      </a:endParaRPr>
                    </a:p>
                    <a:p>
                      <a:pPr indent="0" lvl="0" marL="0" marR="0" rtl="0" algn="l">
                        <a:lnSpc>
                          <a:spcPct val="100000"/>
                        </a:lnSpc>
                        <a:spcBef>
                          <a:spcPts val="0"/>
                        </a:spcBef>
                        <a:spcAft>
                          <a:spcPts val="0"/>
                        </a:spcAft>
                        <a:buClr>
                          <a:srgbClr val="000000"/>
                        </a:buClr>
                        <a:buSzPts val="3200"/>
                        <a:buFont typeface="Arial"/>
                        <a:buNone/>
                      </a:pPr>
                      <a:r>
                        <a:rPr lang="en-US" sz="2500" u="none" cap="none" strike="noStrike">
                          <a:solidFill>
                            <a:srgbClr val="FFFF00"/>
                          </a:solidFill>
                        </a:rPr>
                        <a:t>누적수익률</a:t>
                      </a:r>
                      <a:endParaRPr sz="700" u="none" cap="none" strike="noStrike">
                        <a:solidFill>
                          <a:srgbClr val="FFFF00"/>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29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0000"/>
                          </a:solidFill>
                        </a:rPr>
                        <a:t>10종목 누적수익률</a:t>
                      </a:r>
                      <a:endParaRPr sz="2500" u="none" cap="none" strike="noStrike">
                        <a:solidFill>
                          <a:srgbClr val="FF0000"/>
                        </a:solidFill>
                      </a:endParaRPr>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0.145961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0.206612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시장가치</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26.565928</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19.114936</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0.077693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0.117382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그레이엄</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11.420622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12.032841</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-0.133225</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0.086103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린치</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5.773133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10.698651</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-0.149423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-0.098926</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버핏</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5.721840</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13.350649</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0.036023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0.066395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3대 거장</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6.534467</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15.360838</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-0.366829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-0.194738</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레버리지</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4.988759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7.234414</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-0.416653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0.266475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수익성</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3.332697</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4.986475</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-0.106614</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-0.001375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성장성</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5.136509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4.660258</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-0.081601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-0.001375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활동성</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2.511952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4.660258</a:t>
                      </a:r>
                      <a:endParaRPr sz="2000" u="none" cap="none" strike="noStrike"/>
                    </a:p>
                  </a:txBody>
                  <a:tcPr marT="45725" marB="45725" marR="91450" marL="91450"/>
                </a:tc>
              </a:tr>
              <a:tr h="163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-0.080558</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-0.151022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유동성</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5.427861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5.361891</a:t>
                      </a:r>
                      <a:endParaRPr sz="2000" u="none" cap="none" strike="noStrike"/>
                    </a:p>
                  </a:txBody>
                  <a:tcPr marT="45725" marB="45725" marR="91450" marL="91450"/>
                </a:tc>
              </a:tr>
            </a:tbl>
          </a:graphicData>
        </a:graphic>
      </p:graphicFrame>
      <p:sp>
        <p:nvSpPr>
          <p:cNvPr id="898" name="Google Shape;898;g12cceb433f2_2_20"/>
          <p:cNvSpPr/>
          <p:nvPr/>
        </p:nvSpPr>
        <p:spPr>
          <a:xfrm flipH="1">
            <a:off x="15526700" y="4139200"/>
            <a:ext cx="1778700" cy="3626100"/>
          </a:xfrm>
          <a:prstGeom prst="rect">
            <a:avLst/>
          </a:prstGeom>
          <a:noFill/>
          <a:ln cap="flat" cmpd="sng" w="28575">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9" name="Google Shape;899;g12cceb433f2_2_20"/>
          <p:cNvSpPr/>
          <p:nvPr/>
        </p:nvSpPr>
        <p:spPr>
          <a:xfrm flipH="1">
            <a:off x="10471100" y="3681975"/>
            <a:ext cx="1778700" cy="4114800"/>
          </a:xfrm>
          <a:prstGeom prst="rect">
            <a:avLst/>
          </a:prstGeom>
          <a:noFill/>
          <a:ln cap="flat" cmpd="sng" w="28575">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0" name="Google Shape;900;g12cceb433f2_2_20"/>
          <p:cNvSpPr txBox="1"/>
          <p:nvPr/>
        </p:nvSpPr>
        <p:spPr>
          <a:xfrm>
            <a:off x="2048600" y="10568000"/>
            <a:ext cx="8103300" cy="1339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000000"/>
              </a:buClr>
              <a:buSzPts val="2500"/>
              <a:buFont typeface="Calibri"/>
              <a:buChar char="●"/>
            </a:pPr>
            <a:r>
              <a:rPr b="1" lang="en-US" sz="2500">
                <a:latin typeface="Calibri"/>
                <a:ea typeface="Calibri"/>
                <a:cs typeface="Calibri"/>
                <a:sym typeface="Calibri"/>
              </a:rPr>
              <a:t>높은 재무지표 기준때문에 15종목 구성이 되지 않는 경우가 많으며 이를 위해서는 선택 기준 조정이 불가피함</a:t>
            </a:r>
            <a:endParaRPr b="1" i="0" sz="2500" u="none" cap="none" strike="noStrike">
              <a:solidFill>
                <a:srgbClr val="000000"/>
              </a:solidFill>
              <a:latin typeface="Calibri"/>
              <a:ea typeface="Calibri"/>
              <a:cs typeface="Calibri"/>
              <a:sym typeface="Calibri"/>
            </a:endParaRPr>
          </a:p>
        </p:txBody>
      </p:sp>
      <p:sp>
        <p:nvSpPr>
          <p:cNvPr id="901" name="Google Shape;901;g12cceb433f2_2_20"/>
          <p:cNvSpPr/>
          <p:nvPr/>
        </p:nvSpPr>
        <p:spPr>
          <a:xfrm flipH="1">
            <a:off x="8805825" y="7813250"/>
            <a:ext cx="1644300" cy="400200"/>
          </a:xfrm>
          <a:prstGeom prst="rect">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2" name="Google Shape;902;g12cceb433f2_2_20"/>
          <p:cNvSpPr/>
          <p:nvPr/>
        </p:nvSpPr>
        <p:spPr>
          <a:xfrm flipH="1">
            <a:off x="13748000" y="3681975"/>
            <a:ext cx="1778700" cy="461700"/>
          </a:xfrm>
          <a:prstGeom prst="rect">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3" name="Google Shape;903;g12cceb433f2_2_20"/>
          <p:cNvSpPr/>
          <p:nvPr/>
        </p:nvSpPr>
        <p:spPr>
          <a:xfrm flipH="1">
            <a:off x="13748000" y="7796875"/>
            <a:ext cx="1778700" cy="461700"/>
          </a:xfrm>
          <a:prstGeom prst="rect">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4" name="Google Shape;904;g12cceb433f2_2_20"/>
          <p:cNvSpPr txBox="1"/>
          <p:nvPr/>
        </p:nvSpPr>
        <p:spPr>
          <a:xfrm>
            <a:off x="15949725" y="1376200"/>
            <a:ext cx="13530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200">
                <a:solidFill>
                  <a:schemeClr val="dk1"/>
                </a:solidFill>
                <a:latin typeface="Calibri"/>
                <a:ea typeface="Calibri"/>
                <a:cs typeface="Calibri"/>
                <a:sym typeface="Calibri"/>
              </a:rPr>
              <a:t>2021년</a:t>
            </a:r>
            <a:endParaRPr b="1" sz="2200">
              <a:solidFill>
                <a:schemeClr val="dk1"/>
              </a:solidFill>
              <a:latin typeface="Calibri"/>
              <a:ea typeface="Calibri"/>
              <a:cs typeface="Calibri"/>
              <a:sym typeface="Calibri"/>
            </a:endParaRPr>
          </a:p>
        </p:txBody>
      </p:sp>
      <p:pic>
        <p:nvPicPr>
          <p:cNvPr id="905" name="Google Shape;905;g12cceb433f2_2_20"/>
          <p:cNvPicPr preferRelativeResize="0"/>
          <p:nvPr/>
        </p:nvPicPr>
        <p:blipFill rotWithShape="1">
          <a:blip r:embed="rId6">
            <a:alphaModFix/>
          </a:blip>
          <a:srcRect b="0" l="0" r="0" t="0"/>
          <a:stretch/>
        </p:blipFill>
        <p:spPr>
          <a:xfrm>
            <a:off x="797525" y="1853200"/>
            <a:ext cx="7351175" cy="6200050"/>
          </a:xfrm>
          <a:prstGeom prst="rect">
            <a:avLst/>
          </a:prstGeom>
          <a:noFill/>
          <a:ln>
            <a:noFill/>
          </a:ln>
        </p:spPr>
      </p:pic>
      <p:sp>
        <p:nvSpPr>
          <p:cNvPr id="906" name="Google Shape;906;g12cceb433f2_2_20"/>
          <p:cNvSpPr txBox="1"/>
          <p:nvPr/>
        </p:nvSpPr>
        <p:spPr>
          <a:xfrm>
            <a:off x="673025" y="8213438"/>
            <a:ext cx="8103300" cy="1015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Char char="●"/>
            </a:pPr>
            <a:r>
              <a:rPr b="1" lang="en-US" sz="2300">
                <a:solidFill>
                  <a:schemeClr val="dk1"/>
                </a:solidFill>
                <a:latin typeface="Calibri"/>
                <a:ea typeface="Calibri"/>
                <a:cs typeface="Calibri"/>
                <a:sym typeface="Calibri"/>
              </a:rPr>
              <a:t>많은 종목 수를 하기엔 위험부담이 크다고 판단하여 </a:t>
            </a:r>
            <a:endParaRPr b="1" sz="2300">
              <a:solidFill>
                <a:schemeClr val="dk1"/>
              </a:solidFill>
              <a:latin typeface="Calibri"/>
              <a:ea typeface="Calibri"/>
              <a:cs typeface="Calibri"/>
              <a:sym typeface="Calibri"/>
            </a:endParaRPr>
          </a:p>
          <a:p>
            <a:pPr indent="0" lvl="0" marL="457200" rtl="0" algn="l">
              <a:spcBef>
                <a:spcPts val="0"/>
              </a:spcBef>
              <a:spcAft>
                <a:spcPts val="0"/>
              </a:spcAft>
              <a:buNone/>
            </a:pPr>
            <a:r>
              <a:rPr b="1" lang="en-US" sz="2300">
                <a:solidFill>
                  <a:schemeClr val="dk1"/>
                </a:solidFill>
                <a:latin typeface="Calibri"/>
                <a:ea typeface="Calibri"/>
                <a:cs typeface="Calibri"/>
                <a:sym typeface="Calibri"/>
              </a:rPr>
              <a:t>변동성이 의미있게 감소했던</a:t>
            </a:r>
            <a:r>
              <a:rPr b="1" lang="en-US" sz="2300">
                <a:solidFill>
                  <a:srgbClr val="FE3431"/>
                </a:solidFill>
                <a:latin typeface="Calibri"/>
                <a:ea typeface="Calibri"/>
                <a:cs typeface="Calibri"/>
                <a:sym typeface="Calibri"/>
              </a:rPr>
              <a:t> </a:t>
            </a:r>
            <a:r>
              <a:rPr b="1" lang="en-US" sz="2800">
                <a:solidFill>
                  <a:srgbClr val="FE3431"/>
                </a:solidFill>
                <a:latin typeface="Calibri"/>
                <a:ea typeface="Calibri"/>
                <a:cs typeface="Calibri"/>
                <a:sym typeface="Calibri"/>
              </a:rPr>
              <a:t>10</a:t>
            </a:r>
            <a:r>
              <a:rPr b="1" lang="en-US" sz="2300">
                <a:solidFill>
                  <a:schemeClr val="dk1"/>
                </a:solidFill>
                <a:latin typeface="Calibri"/>
                <a:ea typeface="Calibri"/>
                <a:cs typeface="Calibri"/>
                <a:sym typeface="Calibri"/>
              </a:rPr>
              <a:t>종목을 선택</a:t>
            </a:r>
            <a:endParaRPr b="1" sz="2600">
              <a:latin typeface="Calibri"/>
              <a:ea typeface="Calibri"/>
              <a:cs typeface="Calibri"/>
              <a:sym typeface="Calibri"/>
            </a:endParaRPr>
          </a:p>
        </p:txBody>
      </p:sp>
      <p:sp>
        <p:nvSpPr>
          <p:cNvPr id="907" name="Google Shape;907;g12cceb433f2_2_20"/>
          <p:cNvSpPr txBox="1"/>
          <p:nvPr/>
        </p:nvSpPr>
        <p:spPr>
          <a:xfrm>
            <a:off x="673025" y="9592988"/>
            <a:ext cx="583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참고 뉴스 : </a:t>
            </a:r>
            <a:r>
              <a:rPr b="0" i="0" lang="en-US" sz="1100" u="sng" cap="none" strike="noStrike">
                <a:solidFill>
                  <a:schemeClr val="hlink"/>
                </a:solidFill>
                <a:latin typeface="Arial"/>
                <a:ea typeface="Arial"/>
                <a:cs typeface="Arial"/>
                <a:sym typeface="Arial"/>
                <a:hlinkClick r:id="rId7"/>
              </a:rPr>
              <a:t>분산투자 종목 수는? 10~15개가 안전합니다 - 조선일보 (chosun.com)</a:t>
            </a:r>
            <a:endParaRPr b="0" i="0" sz="1400" u="none" cap="none" strike="noStrike">
              <a:solidFill>
                <a:srgbClr val="000000"/>
              </a:solidFill>
              <a:latin typeface="Calibri"/>
              <a:ea typeface="Calibri"/>
              <a:cs typeface="Calibri"/>
              <a:sym typeface="Calibri"/>
            </a:endParaRPr>
          </a:p>
        </p:txBody>
      </p:sp>
      <p:sp>
        <p:nvSpPr>
          <p:cNvPr id="908" name="Google Shape;908;g12cceb433f2_2_20"/>
          <p:cNvSpPr txBox="1"/>
          <p:nvPr/>
        </p:nvSpPr>
        <p:spPr>
          <a:xfrm>
            <a:off x="662125" y="1383850"/>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처음 구상은 주식 5종목</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912" name="Shape 912"/>
        <p:cNvGrpSpPr/>
        <p:nvPr/>
      </p:nvGrpSpPr>
      <p:grpSpPr>
        <a:xfrm>
          <a:off x="0" y="0"/>
          <a:ext cx="0" cy="0"/>
          <a:chOff x="0" y="0"/>
          <a:chExt cx="0" cy="0"/>
        </a:xfrm>
      </p:grpSpPr>
      <p:pic>
        <p:nvPicPr>
          <p:cNvPr id="913" name="Google Shape;913;g12ccd435c2c_0_114"/>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914" name="Google Shape;914;g12ccd435c2c_0_114"/>
          <p:cNvGrpSpPr/>
          <p:nvPr/>
        </p:nvGrpSpPr>
        <p:grpSpPr>
          <a:xfrm>
            <a:off x="16526181" y="641870"/>
            <a:ext cx="1644349" cy="760643"/>
            <a:chOff x="16526181" y="641870"/>
            <a:chExt cx="1644349" cy="760643"/>
          </a:xfrm>
        </p:grpSpPr>
        <p:grpSp>
          <p:nvGrpSpPr>
            <p:cNvPr id="915" name="Google Shape;915;g12ccd435c2c_0_114"/>
            <p:cNvGrpSpPr/>
            <p:nvPr/>
          </p:nvGrpSpPr>
          <p:grpSpPr>
            <a:xfrm>
              <a:off x="16526181" y="641870"/>
              <a:ext cx="760643" cy="760643"/>
              <a:chOff x="16526181" y="641870"/>
              <a:chExt cx="760643" cy="760643"/>
            </a:xfrm>
          </p:grpSpPr>
          <p:pic>
            <p:nvPicPr>
              <p:cNvPr id="916" name="Google Shape;916;g12ccd435c2c_0_11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917" name="Google Shape;917;g12ccd435c2c_0_11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918" name="Google Shape;918;g12ccd435c2c_0_114"/>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919" name="Google Shape;919;g12ccd435c2c_0_114"/>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12ccd435c2c_0_114"/>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수익률 시각화</a:t>
            </a:r>
            <a:endParaRPr b="0" i="0" sz="1400" u="none" cap="none" strike="noStrike">
              <a:solidFill>
                <a:srgbClr val="000000"/>
              </a:solidFill>
              <a:latin typeface="Arial"/>
              <a:ea typeface="Arial"/>
              <a:cs typeface="Arial"/>
              <a:sym typeface="Arial"/>
            </a:endParaRPr>
          </a:p>
        </p:txBody>
      </p:sp>
      <p:pic>
        <p:nvPicPr>
          <p:cNvPr id="921" name="Google Shape;921;g12ccd435c2c_0_114" title="Points scored"/>
          <p:cNvPicPr preferRelativeResize="0"/>
          <p:nvPr/>
        </p:nvPicPr>
        <p:blipFill rotWithShape="1">
          <a:blip r:embed="rId6">
            <a:alphaModFix/>
          </a:blip>
          <a:srcRect b="13947" l="0" r="0" t="10415"/>
          <a:stretch/>
        </p:blipFill>
        <p:spPr>
          <a:xfrm>
            <a:off x="178613" y="1405550"/>
            <a:ext cx="17741352" cy="8806826"/>
          </a:xfrm>
          <a:prstGeom prst="rect">
            <a:avLst/>
          </a:prstGeom>
          <a:noFill/>
          <a:ln>
            <a:noFill/>
          </a:ln>
        </p:spPr>
      </p:pic>
      <p:sp>
        <p:nvSpPr>
          <p:cNvPr id="922" name="Google Shape;922;g12ccd435c2c_0_11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23" name="Google Shape;923;g12ccd435c2c_0_114"/>
          <p:cNvSpPr/>
          <p:nvPr/>
        </p:nvSpPr>
        <p:spPr>
          <a:xfrm>
            <a:off x="662135" y="9850353"/>
            <a:ext cx="254400" cy="258600"/>
          </a:xfrm>
          <a:prstGeom prst="rect">
            <a:avLst/>
          </a:prstGeom>
          <a:solidFill>
            <a:srgbClr val="A000B9"/>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24" name="Google Shape;924;g12ccd435c2c_0_114"/>
          <p:cNvSpPr txBox="1"/>
          <p:nvPr/>
        </p:nvSpPr>
        <p:spPr>
          <a:xfrm>
            <a:off x="916514" y="9795004"/>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성장성</a:t>
            </a:r>
            <a:endParaRPr/>
          </a:p>
        </p:txBody>
      </p:sp>
      <p:sp>
        <p:nvSpPr>
          <p:cNvPr id="925" name="Google Shape;925;g12ccd435c2c_0_114"/>
          <p:cNvSpPr/>
          <p:nvPr/>
        </p:nvSpPr>
        <p:spPr>
          <a:xfrm>
            <a:off x="4977673" y="9308732"/>
            <a:ext cx="254400" cy="258600"/>
          </a:xfrm>
          <a:prstGeom prst="rect">
            <a:avLst/>
          </a:prstGeom>
          <a:solidFill>
            <a:srgbClr val="FF00B2"/>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26" name="Google Shape;926;g12ccd435c2c_0_114"/>
          <p:cNvSpPr txBox="1"/>
          <p:nvPr/>
        </p:nvSpPr>
        <p:spPr>
          <a:xfrm>
            <a:off x="5209195" y="9253379"/>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시장가치</a:t>
            </a:r>
            <a:endParaRPr/>
          </a:p>
        </p:txBody>
      </p:sp>
      <p:sp>
        <p:nvSpPr>
          <p:cNvPr id="927" name="Google Shape;927;g12ccd435c2c_0_114"/>
          <p:cNvSpPr/>
          <p:nvPr/>
        </p:nvSpPr>
        <p:spPr>
          <a:xfrm>
            <a:off x="2985538" y="9850350"/>
            <a:ext cx="276000" cy="258600"/>
          </a:xfrm>
          <a:prstGeom prst="rect">
            <a:avLst/>
          </a:prstGeom>
          <a:solidFill>
            <a:srgbClr val="0000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28" name="Google Shape;928;g12ccd435c2c_0_114"/>
          <p:cNvSpPr txBox="1"/>
          <p:nvPr/>
        </p:nvSpPr>
        <p:spPr>
          <a:xfrm>
            <a:off x="3178277" y="9794996"/>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그레이</a:t>
            </a:r>
            <a:r>
              <a:rPr lang="en-US" sz="1800">
                <a:latin typeface="Calibri"/>
                <a:ea typeface="Calibri"/>
                <a:cs typeface="Calibri"/>
                <a:sym typeface="Calibri"/>
              </a:rPr>
              <a:t>엄</a:t>
            </a:r>
            <a:endParaRPr/>
          </a:p>
        </p:txBody>
      </p:sp>
      <p:sp>
        <p:nvSpPr>
          <p:cNvPr id="929" name="Google Shape;929;g12ccd435c2c_0_114"/>
          <p:cNvSpPr/>
          <p:nvPr/>
        </p:nvSpPr>
        <p:spPr>
          <a:xfrm>
            <a:off x="2999998" y="9308725"/>
            <a:ext cx="276000" cy="258600"/>
          </a:xfrm>
          <a:prstGeom prst="rect">
            <a:avLst/>
          </a:prstGeom>
          <a:solidFill>
            <a:srgbClr val="5D3928"/>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30" name="Google Shape;930;g12ccd435c2c_0_114"/>
          <p:cNvSpPr txBox="1"/>
          <p:nvPr/>
        </p:nvSpPr>
        <p:spPr>
          <a:xfrm>
            <a:off x="3237314" y="9253366"/>
            <a:ext cx="64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린치</a:t>
            </a:r>
            <a:endParaRPr/>
          </a:p>
        </p:txBody>
      </p:sp>
      <p:sp>
        <p:nvSpPr>
          <p:cNvPr id="931" name="Google Shape;931;g12ccd435c2c_0_114"/>
          <p:cNvSpPr/>
          <p:nvPr/>
        </p:nvSpPr>
        <p:spPr>
          <a:xfrm>
            <a:off x="5892963" y="9850350"/>
            <a:ext cx="254400" cy="258600"/>
          </a:xfrm>
          <a:prstGeom prst="rect">
            <a:avLst/>
          </a:prstGeom>
          <a:solidFill>
            <a:srgbClr val="00FFFE"/>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32" name="Google Shape;932;g12ccd435c2c_0_114"/>
          <p:cNvSpPr txBox="1"/>
          <p:nvPr/>
        </p:nvSpPr>
        <p:spPr>
          <a:xfrm>
            <a:off x="6147364" y="9795003"/>
            <a:ext cx="64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버핏</a:t>
            </a:r>
            <a:endParaRPr/>
          </a:p>
        </p:txBody>
      </p:sp>
      <p:sp>
        <p:nvSpPr>
          <p:cNvPr id="933" name="Google Shape;933;g12ccd435c2c_0_114"/>
          <p:cNvSpPr/>
          <p:nvPr/>
        </p:nvSpPr>
        <p:spPr>
          <a:xfrm>
            <a:off x="6596035" y="9308733"/>
            <a:ext cx="254400" cy="258600"/>
          </a:xfrm>
          <a:prstGeom prst="rect">
            <a:avLst/>
          </a:prstGeom>
          <a:solidFill>
            <a:srgbClr val="8F4303"/>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34" name="Google Shape;934;g12ccd435c2c_0_114"/>
          <p:cNvSpPr txBox="1"/>
          <p:nvPr/>
        </p:nvSpPr>
        <p:spPr>
          <a:xfrm>
            <a:off x="6807139" y="9253384"/>
            <a:ext cx="1047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3대 거장</a:t>
            </a:r>
            <a:endParaRPr/>
          </a:p>
        </p:txBody>
      </p:sp>
      <p:sp>
        <p:nvSpPr>
          <p:cNvPr id="935" name="Google Shape;935;g12ccd435c2c_0_114"/>
          <p:cNvSpPr/>
          <p:nvPr/>
        </p:nvSpPr>
        <p:spPr>
          <a:xfrm>
            <a:off x="1793775" y="9308723"/>
            <a:ext cx="254400" cy="258600"/>
          </a:xfrm>
          <a:prstGeom prst="rect">
            <a:avLst/>
          </a:prstGeom>
          <a:solidFill>
            <a:srgbClr val="ED7D31"/>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36" name="Google Shape;936;g12ccd435c2c_0_114"/>
          <p:cNvGrpSpPr/>
          <p:nvPr/>
        </p:nvGrpSpPr>
        <p:grpSpPr>
          <a:xfrm>
            <a:off x="662125" y="9253367"/>
            <a:ext cx="1131654" cy="369300"/>
            <a:chOff x="8640350" y="328742"/>
            <a:chExt cx="1131654" cy="369300"/>
          </a:xfrm>
        </p:grpSpPr>
        <p:sp>
          <p:nvSpPr>
            <p:cNvPr id="937" name="Google Shape;937;g12ccd435c2c_0_114"/>
            <p:cNvSpPr/>
            <p:nvPr/>
          </p:nvSpPr>
          <p:spPr>
            <a:xfrm>
              <a:off x="8640350" y="372863"/>
              <a:ext cx="254400" cy="258600"/>
            </a:xfrm>
            <a:prstGeom prst="rect">
              <a:avLst/>
            </a:prstGeom>
            <a:solidFill>
              <a:srgbClr val="FF00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8" name="Google Shape;938;g12ccd435c2c_0_114"/>
            <p:cNvSpPr txBox="1"/>
            <p:nvPr/>
          </p:nvSpPr>
          <p:spPr>
            <a:xfrm>
              <a:off x="8894804" y="328742"/>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코스피</a:t>
              </a:r>
              <a:endParaRPr sz="1800">
                <a:solidFill>
                  <a:srgbClr val="000000"/>
                </a:solidFill>
                <a:latin typeface="Calibri"/>
                <a:ea typeface="Calibri"/>
                <a:cs typeface="Calibri"/>
                <a:sym typeface="Calibri"/>
              </a:endParaRPr>
            </a:p>
          </p:txBody>
        </p:sp>
      </p:grpSp>
      <p:sp>
        <p:nvSpPr>
          <p:cNvPr id="939" name="Google Shape;939;g12ccd435c2c_0_114"/>
          <p:cNvSpPr txBox="1"/>
          <p:nvPr/>
        </p:nvSpPr>
        <p:spPr>
          <a:xfrm>
            <a:off x="2085492" y="9253374"/>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유동성</a:t>
            </a:r>
            <a:endParaRPr/>
          </a:p>
        </p:txBody>
      </p:sp>
      <p:sp>
        <p:nvSpPr>
          <p:cNvPr id="940" name="Google Shape;940;g12ccd435c2c_0_114"/>
          <p:cNvSpPr/>
          <p:nvPr/>
        </p:nvSpPr>
        <p:spPr>
          <a:xfrm>
            <a:off x="4287375" y="9850352"/>
            <a:ext cx="254400" cy="258600"/>
          </a:xfrm>
          <a:prstGeom prst="rect">
            <a:avLst/>
          </a:prstGeom>
          <a:solidFill>
            <a:srgbClr val="FFFF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41" name="Google Shape;941;g12ccd435c2c_0_114"/>
          <p:cNvSpPr txBox="1"/>
          <p:nvPr/>
        </p:nvSpPr>
        <p:spPr>
          <a:xfrm>
            <a:off x="4572004" y="9795003"/>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레버리지</a:t>
            </a:r>
            <a:endParaRPr sz="1800">
              <a:latin typeface="Calibri"/>
              <a:ea typeface="Calibri"/>
              <a:cs typeface="Calibri"/>
              <a:sym typeface="Calibri"/>
            </a:endParaRPr>
          </a:p>
        </p:txBody>
      </p:sp>
      <p:sp>
        <p:nvSpPr>
          <p:cNvPr id="942" name="Google Shape;942;g12ccd435c2c_0_114"/>
          <p:cNvSpPr/>
          <p:nvPr/>
        </p:nvSpPr>
        <p:spPr>
          <a:xfrm>
            <a:off x="3873350" y="9308713"/>
            <a:ext cx="254400" cy="258600"/>
          </a:xfrm>
          <a:prstGeom prst="rect">
            <a:avLst/>
          </a:prstGeom>
          <a:solidFill>
            <a:srgbClr val="45FF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43" name="Google Shape;943;g12ccd435c2c_0_114"/>
          <p:cNvSpPr txBox="1"/>
          <p:nvPr/>
        </p:nvSpPr>
        <p:spPr>
          <a:xfrm>
            <a:off x="4053054" y="9253364"/>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수익성</a:t>
            </a:r>
            <a:endParaRPr/>
          </a:p>
        </p:txBody>
      </p:sp>
      <p:sp>
        <p:nvSpPr>
          <p:cNvPr id="944" name="Google Shape;944;g12ccd435c2c_0_114"/>
          <p:cNvSpPr/>
          <p:nvPr/>
        </p:nvSpPr>
        <p:spPr>
          <a:xfrm>
            <a:off x="1793775" y="9850357"/>
            <a:ext cx="254400" cy="258600"/>
          </a:xfrm>
          <a:prstGeom prst="rect">
            <a:avLst/>
          </a:prstGeom>
          <a:solidFill>
            <a:srgbClr val="005E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45" name="Google Shape;945;g12ccd435c2c_0_114"/>
          <p:cNvSpPr txBox="1"/>
          <p:nvPr/>
        </p:nvSpPr>
        <p:spPr>
          <a:xfrm>
            <a:off x="2058967" y="9795008"/>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활동성</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949" name="Shape 949"/>
        <p:cNvGrpSpPr/>
        <p:nvPr/>
      </p:nvGrpSpPr>
      <p:grpSpPr>
        <a:xfrm>
          <a:off x="0" y="0"/>
          <a:ext cx="0" cy="0"/>
          <a:chOff x="0" y="0"/>
          <a:chExt cx="0" cy="0"/>
        </a:xfrm>
      </p:grpSpPr>
      <p:pic>
        <p:nvPicPr>
          <p:cNvPr id="950" name="Google Shape;950;g12db3c276bc_2_39"/>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951" name="Google Shape;951;g12db3c276bc_2_39"/>
          <p:cNvGrpSpPr/>
          <p:nvPr/>
        </p:nvGrpSpPr>
        <p:grpSpPr>
          <a:xfrm>
            <a:off x="16526181" y="641870"/>
            <a:ext cx="1644349" cy="760643"/>
            <a:chOff x="16526181" y="641870"/>
            <a:chExt cx="1644349" cy="760643"/>
          </a:xfrm>
        </p:grpSpPr>
        <p:grpSp>
          <p:nvGrpSpPr>
            <p:cNvPr id="952" name="Google Shape;952;g12db3c276bc_2_39"/>
            <p:cNvGrpSpPr/>
            <p:nvPr/>
          </p:nvGrpSpPr>
          <p:grpSpPr>
            <a:xfrm>
              <a:off x="16526181" y="641870"/>
              <a:ext cx="760643" cy="760643"/>
              <a:chOff x="16526181" y="641870"/>
              <a:chExt cx="760643" cy="760643"/>
            </a:xfrm>
          </p:grpSpPr>
          <p:pic>
            <p:nvPicPr>
              <p:cNvPr id="953" name="Google Shape;953;g12db3c276bc_2_39"/>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954" name="Google Shape;954;g12db3c276bc_2_39"/>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955" name="Google Shape;955;g12db3c276bc_2_39"/>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956" name="Google Shape;956;g12db3c276bc_2_39"/>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12db3c276bc_2_39"/>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수익률 시각화</a:t>
            </a:r>
            <a:endParaRPr b="0" i="0" sz="1400" u="none" cap="none" strike="noStrike">
              <a:solidFill>
                <a:srgbClr val="000000"/>
              </a:solidFill>
              <a:latin typeface="Arial"/>
              <a:ea typeface="Arial"/>
              <a:cs typeface="Arial"/>
              <a:sym typeface="Arial"/>
            </a:endParaRPr>
          </a:p>
        </p:txBody>
      </p:sp>
      <p:pic>
        <p:nvPicPr>
          <p:cNvPr id="958" name="Google Shape;958;g12db3c276bc_2_39" title="Points scored"/>
          <p:cNvPicPr preferRelativeResize="0"/>
          <p:nvPr/>
        </p:nvPicPr>
        <p:blipFill rotWithShape="1">
          <a:blip r:embed="rId6">
            <a:alphaModFix/>
          </a:blip>
          <a:srcRect b="0" l="0" r="0" t="0"/>
          <a:stretch/>
        </p:blipFill>
        <p:spPr>
          <a:xfrm>
            <a:off x="333750" y="1581675"/>
            <a:ext cx="17620488" cy="8319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962" name="Shape 962"/>
        <p:cNvGrpSpPr/>
        <p:nvPr/>
      </p:nvGrpSpPr>
      <p:grpSpPr>
        <a:xfrm>
          <a:off x="0" y="0"/>
          <a:ext cx="0" cy="0"/>
          <a:chOff x="0" y="0"/>
          <a:chExt cx="0" cy="0"/>
        </a:xfrm>
      </p:grpSpPr>
      <p:pic>
        <p:nvPicPr>
          <p:cNvPr id="963" name="Google Shape;963;g12db3c276bc_2_24"/>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964" name="Google Shape;964;g12db3c276bc_2_24"/>
          <p:cNvGrpSpPr/>
          <p:nvPr/>
        </p:nvGrpSpPr>
        <p:grpSpPr>
          <a:xfrm>
            <a:off x="16526181" y="641870"/>
            <a:ext cx="1644349" cy="760643"/>
            <a:chOff x="16526181" y="641870"/>
            <a:chExt cx="1644349" cy="760643"/>
          </a:xfrm>
        </p:grpSpPr>
        <p:grpSp>
          <p:nvGrpSpPr>
            <p:cNvPr id="965" name="Google Shape;965;g12db3c276bc_2_24"/>
            <p:cNvGrpSpPr/>
            <p:nvPr/>
          </p:nvGrpSpPr>
          <p:grpSpPr>
            <a:xfrm>
              <a:off x="16526181" y="641870"/>
              <a:ext cx="760643" cy="760643"/>
              <a:chOff x="16526181" y="641870"/>
              <a:chExt cx="760643" cy="760643"/>
            </a:xfrm>
          </p:grpSpPr>
          <p:pic>
            <p:nvPicPr>
              <p:cNvPr id="966" name="Google Shape;966;g12db3c276bc_2_2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967" name="Google Shape;967;g12db3c276bc_2_2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968" name="Google Shape;968;g12db3c276bc_2_24"/>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969" name="Google Shape;969;g12db3c276bc_2_24"/>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g12db3c276bc_2_24"/>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수익률 시각화</a:t>
            </a:r>
            <a:endParaRPr b="0" i="0" sz="1400" u="none" cap="none" strike="noStrike">
              <a:solidFill>
                <a:srgbClr val="000000"/>
              </a:solidFill>
              <a:latin typeface="Arial"/>
              <a:ea typeface="Arial"/>
              <a:cs typeface="Arial"/>
              <a:sym typeface="Arial"/>
            </a:endParaRPr>
          </a:p>
        </p:txBody>
      </p:sp>
      <p:pic>
        <p:nvPicPr>
          <p:cNvPr id="971" name="Google Shape;971;g12db3c276bc_2_24" title="Points scored"/>
          <p:cNvPicPr preferRelativeResize="0"/>
          <p:nvPr/>
        </p:nvPicPr>
        <p:blipFill rotWithShape="1">
          <a:blip r:embed="rId6">
            <a:alphaModFix/>
          </a:blip>
          <a:srcRect b="0" l="0" r="0" t="0"/>
          <a:stretch/>
        </p:blipFill>
        <p:spPr>
          <a:xfrm>
            <a:off x="331000" y="1643675"/>
            <a:ext cx="17623725" cy="76518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975" name="Shape 975"/>
        <p:cNvGrpSpPr/>
        <p:nvPr/>
      </p:nvGrpSpPr>
      <p:grpSpPr>
        <a:xfrm>
          <a:off x="0" y="0"/>
          <a:ext cx="0" cy="0"/>
          <a:chOff x="0" y="0"/>
          <a:chExt cx="0" cy="0"/>
        </a:xfrm>
      </p:grpSpPr>
      <p:pic>
        <p:nvPicPr>
          <p:cNvPr id="976" name="Google Shape;976;g12db3c276bc_2_59"/>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977" name="Google Shape;977;g12db3c276bc_2_59"/>
          <p:cNvGrpSpPr/>
          <p:nvPr/>
        </p:nvGrpSpPr>
        <p:grpSpPr>
          <a:xfrm>
            <a:off x="16526181" y="641870"/>
            <a:ext cx="1644349" cy="760643"/>
            <a:chOff x="16526181" y="641870"/>
            <a:chExt cx="1644349" cy="760643"/>
          </a:xfrm>
        </p:grpSpPr>
        <p:grpSp>
          <p:nvGrpSpPr>
            <p:cNvPr id="978" name="Google Shape;978;g12db3c276bc_2_59"/>
            <p:cNvGrpSpPr/>
            <p:nvPr/>
          </p:nvGrpSpPr>
          <p:grpSpPr>
            <a:xfrm>
              <a:off x="16526181" y="641870"/>
              <a:ext cx="760643" cy="760643"/>
              <a:chOff x="16526181" y="641870"/>
              <a:chExt cx="760643" cy="760643"/>
            </a:xfrm>
          </p:grpSpPr>
          <p:pic>
            <p:nvPicPr>
              <p:cNvPr id="979" name="Google Shape;979;g12db3c276bc_2_59"/>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980" name="Google Shape;980;g12db3c276bc_2_59"/>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981" name="Google Shape;981;g12db3c276bc_2_59"/>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982" name="Google Shape;982;g12db3c276bc_2_59"/>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12db3c276bc_2_59"/>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주식투자 전략을 LSTM에</a:t>
            </a:r>
            <a:endParaRPr b="0" i="0" sz="1400" u="none" cap="none" strike="noStrike">
              <a:solidFill>
                <a:srgbClr val="000000"/>
              </a:solidFill>
              <a:latin typeface="Arial"/>
              <a:ea typeface="Arial"/>
              <a:cs typeface="Arial"/>
              <a:sym typeface="Arial"/>
            </a:endParaRPr>
          </a:p>
        </p:txBody>
      </p:sp>
      <p:sp>
        <p:nvSpPr>
          <p:cNvPr id="984" name="Google Shape;984;g12db3c276bc_2_59"/>
          <p:cNvSpPr/>
          <p:nvPr/>
        </p:nvSpPr>
        <p:spPr>
          <a:xfrm>
            <a:off x="2127392" y="6438900"/>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경기 시그널</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(거시 경제 지표 활용)</a:t>
            </a:r>
            <a:endParaRPr b="0" i="0" sz="2800" u="none" cap="none" strike="noStrike">
              <a:solidFill>
                <a:schemeClr val="lt1"/>
              </a:solidFill>
              <a:latin typeface="Calibri"/>
              <a:ea typeface="Calibri"/>
              <a:cs typeface="Calibri"/>
              <a:sym typeface="Calibri"/>
            </a:endParaRPr>
          </a:p>
        </p:txBody>
      </p:sp>
      <p:sp>
        <p:nvSpPr>
          <p:cNvPr id="985" name="Google Shape;985;g12db3c276bc_2_59"/>
          <p:cNvSpPr/>
          <p:nvPr/>
        </p:nvSpPr>
        <p:spPr>
          <a:xfrm>
            <a:off x="7381039" y="6462486"/>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자산 포트폴리오</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&lt; 주식 외 6개 종목 &gt;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LSTM 모델</a:t>
            </a:r>
            <a:endParaRPr b="0" i="0" sz="2800" u="none" cap="none" strike="noStrike">
              <a:solidFill>
                <a:schemeClr val="lt1"/>
              </a:solidFill>
              <a:latin typeface="Calibri"/>
              <a:ea typeface="Calibri"/>
              <a:cs typeface="Calibri"/>
              <a:sym typeface="Calibri"/>
            </a:endParaRPr>
          </a:p>
        </p:txBody>
      </p:sp>
      <p:sp>
        <p:nvSpPr>
          <p:cNvPr id="986" name="Google Shape;986;g12db3c276bc_2_59"/>
          <p:cNvSpPr/>
          <p:nvPr/>
        </p:nvSpPr>
        <p:spPr>
          <a:xfrm>
            <a:off x="10004233" y="4337697"/>
            <a:ext cx="3657600" cy="1828800"/>
          </a:xfrm>
          <a:prstGeom prst="rect">
            <a:avLst/>
          </a:prstGeom>
          <a:solidFill>
            <a:srgbClr val="BFBFBF"/>
          </a:solidFill>
          <a:ln cap="flat" cmpd="sng" w="1143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주식 투자 전략</a:t>
            </a:r>
            <a:endParaRPr b="1" i="0" sz="2800" u="none" cap="none" strike="noStrike">
              <a:solidFill>
                <a:schemeClr val="lt1"/>
              </a:solidFill>
              <a:latin typeface="Calibri"/>
              <a:ea typeface="Calibri"/>
              <a:cs typeface="Calibri"/>
              <a:sym typeface="Calibri"/>
            </a:endParaRPr>
          </a:p>
        </p:txBody>
      </p:sp>
      <p:cxnSp>
        <p:nvCxnSpPr>
          <p:cNvPr id="987" name="Google Shape;987;g12db3c276bc_2_59"/>
          <p:cNvCxnSpPr>
            <a:stCxn id="984" idx="3"/>
            <a:endCxn id="985" idx="1"/>
          </p:cNvCxnSpPr>
          <p:nvPr/>
        </p:nvCxnSpPr>
        <p:spPr>
          <a:xfrm>
            <a:off x="5784992" y="7353300"/>
            <a:ext cx="1596000" cy="23700"/>
          </a:xfrm>
          <a:prstGeom prst="straightConnector1">
            <a:avLst/>
          </a:prstGeom>
          <a:noFill/>
          <a:ln cap="flat" cmpd="sng" w="60325">
            <a:solidFill>
              <a:srgbClr val="A5A5A5"/>
            </a:solidFill>
            <a:prstDash val="solid"/>
            <a:round/>
            <a:headEnd len="sm" w="sm" type="none"/>
            <a:tailEnd len="med" w="med" type="triangle"/>
          </a:ln>
        </p:spPr>
      </p:cxnSp>
      <p:cxnSp>
        <p:nvCxnSpPr>
          <p:cNvPr id="988" name="Google Shape;988;g12db3c276bc_2_59"/>
          <p:cNvCxnSpPr/>
          <p:nvPr/>
        </p:nvCxnSpPr>
        <p:spPr>
          <a:xfrm>
            <a:off x="11035010" y="7378960"/>
            <a:ext cx="1596000" cy="23700"/>
          </a:xfrm>
          <a:prstGeom prst="straightConnector1">
            <a:avLst/>
          </a:prstGeom>
          <a:noFill/>
          <a:ln cap="flat" cmpd="sng" w="60325">
            <a:solidFill>
              <a:srgbClr val="A5A5A5"/>
            </a:solidFill>
            <a:prstDash val="solid"/>
            <a:round/>
            <a:headEnd len="sm" w="sm" type="none"/>
            <a:tailEnd len="med" w="med" type="triangle"/>
          </a:ln>
        </p:spPr>
      </p:cxnSp>
      <p:sp>
        <p:nvSpPr>
          <p:cNvPr id="989" name="Google Shape;989;g12db3c276bc_2_59"/>
          <p:cNvSpPr/>
          <p:nvPr/>
        </p:nvSpPr>
        <p:spPr>
          <a:xfrm>
            <a:off x="12649200" y="6438900"/>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최적 자산 포트폴리오</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및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주식 종목 추천</a:t>
            </a:r>
            <a:endParaRPr b="0" i="0" sz="2800" u="none" cap="none" strike="noStrike">
              <a:solidFill>
                <a:schemeClr val="lt1"/>
              </a:solidFill>
              <a:latin typeface="Calibri"/>
              <a:ea typeface="Calibri"/>
              <a:cs typeface="Calibri"/>
              <a:sym typeface="Calibri"/>
            </a:endParaRPr>
          </a:p>
        </p:txBody>
      </p:sp>
      <p:cxnSp>
        <p:nvCxnSpPr>
          <p:cNvPr id="990" name="Google Shape;990;g12db3c276bc_2_59"/>
          <p:cNvCxnSpPr/>
          <p:nvPr/>
        </p:nvCxnSpPr>
        <p:spPr>
          <a:xfrm>
            <a:off x="11833033" y="6166497"/>
            <a:ext cx="0" cy="1176600"/>
          </a:xfrm>
          <a:prstGeom prst="straightConnector1">
            <a:avLst/>
          </a:prstGeom>
          <a:noFill/>
          <a:ln cap="flat" cmpd="sng" w="60325">
            <a:solidFill>
              <a:srgbClr val="A5A5A5"/>
            </a:solidFill>
            <a:prstDash val="solid"/>
            <a:round/>
            <a:headEnd len="sm" w="sm" type="none"/>
            <a:tailEnd len="med" w="med" type="triangle"/>
          </a:ln>
        </p:spPr>
      </p:cxnSp>
      <p:sp>
        <p:nvSpPr>
          <p:cNvPr id="991" name="Google Shape;991;g12db3c276bc_2_59"/>
          <p:cNvSpPr/>
          <p:nvPr/>
        </p:nvSpPr>
        <p:spPr>
          <a:xfrm>
            <a:off x="2146807" y="2945024"/>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개인 투자자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투자 성향 분석</a:t>
            </a:r>
            <a:endParaRPr b="0" i="0" sz="1400" u="none" cap="none" strike="noStrike">
              <a:solidFill>
                <a:srgbClr val="000000"/>
              </a:solidFill>
              <a:latin typeface="Arial"/>
              <a:ea typeface="Arial"/>
              <a:cs typeface="Arial"/>
              <a:sym typeface="Arial"/>
            </a:endParaRPr>
          </a:p>
        </p:txBody>
      </p:sp>
      <p:cxnSp>
        <p:nvCxnSpPr>
          <p:cNvPr id="992" name="Google Shape;992;g12db3c276bc_2_59"/>
          <p:cNvCxnSpPr>
            <a:endCxn id="985" idx="0"/>
          </p:cNvCxnSpPr>
          <p:nvPr/>
        </p:nvCxnSpPr>
        <p:spPr>
          <a:xfrm>
            <a:off x="3975739" y="4773786"/>
            <a:ext cx="5234100" cy="1688700"/>
          </a:xfrm>
          <a:prstGeom prst="straightConnector1">
            <a:avLst/>
          </a:prstGeom>
          <a:noFill/>
          <a:ln cap="flat" cmpd="sng" w="60325">
            <a:solidFill>
              <a:srgbClr val="A5A5A5"/>
            </a:solidFill>
            <a:prstDash val="solid"/>
            <a:round/>
            <a:headEnd len="sm" w="sm" type="none"/>
            <a:tailEnd len="med" w="med" type="triangle"/>
          </a:ln>
        </p:spPr>
      </p:cxnSp>
      <p:sp>
        <p:nvSpPr>
          <p:cNvPr id="993" name="Google Shape;993;g12db3c276bc_2_59"/>
          <p:cNvSpPr/>
          <p:nvPr/>
        </p:nvSpPr>
        <p:spPr>
          <a:xfrm>
            <a:off x="6949794" y="4866353"/>
            <a:ext cx="1761900" cy="8706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위험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회피 계수</a:t>
            </a:r>
            <a:endParaRPr b="0" i="0" sz="1400" u="none" cap="none" strike="noStrike">
              <a:solidFill>
                <a:srgbClr val="000000"/>
              </a:solidFill>
              <a:latin typeface="Arial"/>
              <a:ea typeface="Arial"/>
              <a:cs typeface="Arial"/>
              <a:sym typeface="Arial"/>
            </a:endParaRPr>
          </a:p>
        </p:txBody>
      </p:sp>
      <p:sp>
        <p:nvSpPr>
          <p:cNvPr id="994" name="Google Shape;994;g12db3c276bc_2_59"/>
          <p:cNvSpPr/>
          <p:nvPr/>
        </p:nvSpPr>
        <p:spPr>
          <a:xfrm>
            <a:off x="11180517" y="7563965"/>
            <a:ext cx="1305000" cy="6522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투자 비중</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998" name="Shape 998"/>
        <p:cNvGrpSpPr/>
        <p:nvPr/>
      </p:nvGrpSpPr>
      <p:grpSpPr>
        <a:xfrm>
          <a:off x="0" y="0"/>
          <a:ext cx="0" cy="0"/>
          <a:chOff x="0" y="0"/>
          <a:chExt cx="0" cy="0"/>
        </a:xfrm>
      </p:grpSpPr>
      <p:pic>
        <p:nvPicPr>
          <p:cNvPr id="999" name="Google Shape;999;g12e4033cc43_3_0"/>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000" name="Google Shape;1000;g12e4033cc43_3_0"/>
          <p:cNvGrpSpPr/>
          <p:nvPr/>
        </p:nvGrpSpPr>
        <p:grpSpPr>
          <a:xfrm>
            <a:off x="16526181" y="641870"/>
            <a:ext cx="1644349" cy="760643"/>
            <a:chOff x="16526181" y="641870"/>
            <a:chExt cx="1644349" cy="760643"/>
          </a:xfrm>
        </p:grpSpPr>
        <p:grpSp>
          <p:nvGrpSpPr>
            <p:cNvPr id="1001" name="Google Shape;1001;g12e4033cc43_3_0"/>
            <p:cNvGrpSpPr/>
            <p:nvPr/>
          </p:nvGrpSpPr>
          <p:grpSpPr>
            <a:xfrm>
              <a:off x="16526181" y="641870"/>
              <a:ext cx="760643" cy="760643"/>
              <a:chOff x="16526181" y="641870"/>
              <a:chExt cx="760643" cy="760643"/>
            </a:xfrm>
          </p:grpSpPr>
          <p:pic>
            <p:nvPicPr>
              <p:cNvPr id="1002" name="Google Shape;1002;g12e4033cc43_3_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003" name="Google Shape;1003;g12e4033cc43_3_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004" name="Google Shape;1004;g12e4033cc43_3_0"/>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005" name="Google Shape;1005;g12e4033cc43_3_0"/>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rial"/>
                <a:ea typeface="Arial"/>
                <a:cs typeface="Arial"/>
                <a:sym typeface="Arial"/>
              </a:rPr>
              <a:t>사용 데이터셋</a:t>
            </a:r>
            <a:endParaRPr b="1" i="0" sz="4000" u="none" cap="none" strike="noStrike">
              <a:solidFill>
                <a:schemeClr val="dk1"/>
              </a:solidFill>
              <a:latin typeface="Arial"/>
              <a:ea typeface="Arial"/>
              <a:cs typeface="Arial"/>
              <a:sym typeface="Arial"/>
            </a:endParaRPr>
          </a:p>
        </p:txBody>
      </p:sp>
      <p:sp>
        <p:nvSpPr>
          <p:cNvPr id="1006" name="Google Shape;1006;g12e4033cc43_3_0"/>
          <p:cNvSpPr txBox="1"/>
          <p:nvPr/>
        </p:nvSpPr>
        <p:spPr>
          <a:xfrm>
            <a:off x="1007600" y="1607288"/>
            <a:ext cx="13380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수집기간 : 2000-01-01 ~ 2022-04-25 (약 22년)</a:t>
            </a:r>
            <a:endParaRPr b="1" i="0" sz="2200" u="none" cap="none" strike="noStrike">
              <a:solidFill>
                <a:srgbClr val="000000"/>
              </a:solidFill>
              <a:latin typeface="Calibri"/>
              <a:ea typeface="Calibri"/>
              <a:cs typeface="Calibri"/>
              <a:sym typeface="Calibri"/>
            </a:endParaRPr>
          </a:p>
        </p:txBody>
      </p:sp>
      <p:graphicFrame>
        <p:nvGraphicFramePr>
          <p:cNvPr id="1007" name="Google Shape;1007;g12e4033cc43_3_0"/>
          <p:cNvGraphicFramePr/>
          <p:nvPr/>
        </p:nvGraphicFramePr>
        <p:xfrm>
          <a:off x="1221913" y="2130499"/>
          <a:ext cx="3000000" cy="3000000"/>
        </p:xfrm>
        <a:graphic>
          <a:graphicData uri="http://schemas.openxmlformats.org/drawingml/2006/table">
            <a:tbl>
              <a:tblPr>
                <a:noFill/>
                <a:tableStyleId>{A46BF4E5-81EF-4847-8290-4AC7BC036A31}</a:tableStyleId>
              </a:tblPr>
              <a:tblGrid>
                <a:gridCol w="2558600"/>
                <a:gridCol w="2732300"/>
                <a:gridCol w="4791750"/>
                <a:gridCol w="3376625"/>
                <a:gridCol w="2384900"/>
              </a:tblGrid>
              <a:tr h="782550">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Category</a:t>
                      </a:r>
                      <a:endParaRPr b="1" sz="4000" u="none" cap="none" strike="noStrike"/>
                    </a:p>
                  </a:txBody>
                  <a:tcPr marT="91425" marB="91425" marR="91425" marL="91425">
                    <a:solidFill>
                      <a:srgbClr val="A5A5A5"/>
                    </a:solidFill>
                  </a:tcPr>
                </a:tc>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Dataset</a:t>
                      </a:r>
                      <a:endParaRPr b="1" sz="4000" u="none" cap="none" strike="noStrike"/>
                    </a:p>
                  </a:txBody>
                  <a:tcPr marT="91425" marB="91425" marR="91425" marL="91425">
                    <a:solidFill>
                      <a:srgbClr val="A5A5A5"/>
                    </a:solidFill>
                  </a:tcPr>
                </a:tc>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Feature</a:t>
                      </a:r>
                      <a:endParaRPr b="1" sz="4000" u="none" cap="none" strike="noStrike"/>
                    </a:p>
                  </a:txBody>
                  <a:tcPr marT="91425" marB="91425" marR="91425" marL="91425">
                    <a:solidFill>
                      <a:srgbClr val="A5A5A5"/>
                    </a:solidFill>
                  </a:tcPr>
                </a:tc>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Volume</a:t>
                      </a:r>
                      <a:endParaRPr b="1" sz="4000" u="none" cap="none" strike="noStrike"/>
                    </a:p>
                  </a:txBody>
                  <a:tcPr marT="91425" marB="91425" marR="91425" marL="91425">
                    <a:solidFill>
                      <a:srgbClr val="A5A5A5"/>
                    </a:solidFill>
                  </a:tcPr>
                </a:tc>
                <a:tc>
                  <a:txBody>
                    <a:bodyPr/>
                    <a:lstStyle/>
                    <a:p>
                      <a:pPr indent="0" lvl="0" marL="0" marR="0" rtl="0" algn="ctr">
                        <a:lnSpc>
                          <a:spcPct val="100000"/>
                        </a:lnSpc>
                        <a:spcBef>
                          <a:spcPts val="0"/>
                        </a:spcBef>
                        <a:spcAft>
                          <a:spcPts val="0"/>
                        </a:spcAft>
                        <a:buClr>
                          <a:srgbClr val="000000"/>
                        </a:buClr>
                        <a:buSzPts val="4000"/>
                        <a:buFont typeface="Arial"/>
                        <a:buNone/>
                      </a:pPr>
                      <a:r>
                        <a:rPr b="1" lang="en-US" sz="4000" u="none" cap="none" strike="noStrike"/>
                        <a:t>Source</a:t>
                      </a:r>
                      <a:endParaRPr b="1" sz="4000" u="none" cap="none" strike="noStrike"/>
                    </a:p>
                  </a:txBody>
                  <a:tcPr marT="91425" marB="91425" marR="91425" marL="91425">
                    <a:solidFill>
                      <a:srgbClr val="A5A5A5"/>
                    </a:solidFill>
                  </a:tcPr>
                </a:tc>
              </a:tr>
              <a:tr h="1175925">
                <a:tc rowSpan="2">
                  <a:txBody>
                    <a:bodyPr/>
                    <a:lstStyle/>
                    <a:p>
                      <a:pPr indent="0" lvl="0" marL="0" marR="0" rtl="0" algn="ctr">
                        <a:lnSpc>
                          <a:spcPct val="100000"/>
                        </a:lnSpc>
                        <a:spcBef>
                          <a:spcPts val="0"/>
                        </a:spcBef>
                        <a:spcAft>
                          <a:spcPts val="0"/>
                        </a:spcAft>
                        <a:buClr>
                          <a:srgbClr val="000000"/>
                        </a:buClr>
                        <a:buSzPts val="3600"/>
                        <a:buFont typeface="Arial"/>
                        <a:buNone/>
                      </a:pPr>
                      <a:r>
                        <a:rPr b="1" lang="en-US" sz="3600" u="none" cap="none" strike="noStrike"/>
                        <a:t>재무제표</a:t>
                      </a:r>
                      <a:endParaRPr b="1" sz="36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코스피 연간</a:t>
                      </a:r>
                      <a:endParaRPr b="1" sz="3000" u="none" cap="none" strike="noStrike"/>
                    </a:p>
                  </a:txBody>
                  <a:tcPr marT="91425" marB="91425" marR="91425" marL="91425" anchor="ctr"/>
                </a:tc>
                <a:tc rowSpan="2">
                  <a:txBody>
                    <a:bodyPr/>
                    <a:lstStyle/>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날짜, 종목코드, 종목명, 시장타입, 재무코드, 재무요소, 값</a:t>
                      </a:r>
                      <a:endParaRPr b="1" sz="2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514,530 rows</a:t>
                      </a:r>
                      <a:endParaRPr b="1" sz="3000" u="none" cap="none" strike="noStrike"/>
                    </a:p>
                  </a:txBody>
                  <a:tcPr marT="91425" marB="91425" marR="91425" marL="91425" anchor="ctr"/>
                </a:tc>
                <a:tc rowSpan="2">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FNSpace</a:t>
                      </a:r>
                      <a:endParaRPr b="1" sz="3000" u="none" cap="none" strike="noStrike"/>
                    </a:p>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Deepsearch</a:t>
                      </a:r>
                      <a:endParaRPr b="1" sz="3000" u="none" cap="none" strike="noStrike"/>
                    </a:p>
                  </a:txBody>
                  <a:tcPr marT="91425" marB="91425" marR="91425" marL="91425" anchor="ctr"/>
                </a:tc>
              </a:tr>
              <a:tr h="1242300">
                <a:tc vMerge="1"/>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코스피 분기</a:t>
                      </a:r>
                      <a:endParaRPr b="1" sz="3000" u="none" cap="none" strike="noStrike"/>
                    </a:p>
                  </a:txBody>
                  <a:tcPr marT="91425" marB="91425" marR="91425" marL="91425" anchor="ctr"/>
                </a:tc>
                <a:tc vMerge="1"/>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741,642 rows</a:t>
                      </a:r>
                      <a:endParaRPr b="1" sz="3000" u="none" cap="none" strike="noStrike"/>
                    </a:p>
                  </a:txBody>
                  <a:tcPr marT="91425" marB="91425" marR="91425" marL="91425" anchor="ctr"/>
                </a:tc>
                <a:tc vMerge="1"/>
              </a:tr>
              <a:tr h="2708875">
                <a:tc rowSpan="2">
                  <a:txBody>
                    <a:bodyPr/>
                    <a:lstStyle/>
                    <a:p>
                      <a:pPr indent="0" lvl="0" marL="0" marR="0" rtl="0" algn="ctr">
                        <a:lnSpc>
                          <a:spcPct val="100000"/>
                        </a:lnSpc>
                        <a:spcBef>
                          <a:spcPts val="0"/>
                        </a:spcBef>
                        <a:spcAft>
                          <a:spcPts val="0"/>
                        </a:spcAft>
                        <a:buClr>
                          <a:srgbClr val="000000"/>
                        </a:buClr>
                        <a:buSzPts val="3600"/>
                        <a:buFont typeface="Arial"/>
                        <a:buNone/>
                      </a:pPr>
                      <a:r>
                        <a:rPr b="1" lang="en-US" sz="3600" u="none" cap="none" strike="noStrike"/>
                        <a:t>주식</a:t>
                      </a:r>
                      <a:endParaRPr b="1" sz="36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OHLCV</a:t>
                      </a:r>
                      <a:endParaRPr b="1" sz="30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날짜, 종목코드, 종목명, 종가, 시가, 고가, 저가</a:t>
                      </a:r>
                      <a:endParaRPr b="1" sz="2800" u="none" cap="none" strike="noStrike"/>
                    </a:p>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거래량, 거래대금, 시가총액, 상장주식수</a:t>
                      </a:r>
                      <a:endParaRPr b="1" sz="2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4,759,994 rows</a:t>
                      </a:r>
                      <a:endParaRPr b="1" sz="30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marcap</a:t>
                      </a:r>
                      <a:endParaRPr b="1" sz="3000" u="none" cap="none" strike="noStrike"/>
                    </a:p>
                  </a:txBody>
                  <a:tcPr marT="91425" marB="91425" marR="91425" marL="91425" anchor="ctr"/>
                </a:tc>
              </a:tr>
              <a:tr h="1706775">
                <a:tc vMerge="1"/>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펀더멘탈</a:t>
                      </a:r>
                      <a:endParaRPr b="1" sz="30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2800"/>
                        <a:buFont typeface="Arial"/>
                        <a:buNone/>
                      </a:pPr>
                      <a:r>
                        <a:rPr b="1" lang="en-US" sz="2800" u="none" cap="none" strike="noStrike"/>
                        <a:t>날짜, 종목코드, PER, PBR, EPS, DIV, DPS</a:t>
                      </a:r>
                      <a:endParaRPr b="1" sz="28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b="1" lang="en-US" sz="3000" u="none" cap="none" strike="noStrike"/>
                        <a:t>24,985 rows</a:t>
                      </a:r>
                      <a:endParaRPr b="1" sz="30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u="none" cap="none" strike="noStrike"/>
                        <a:t>Pykrx</a:t>
                      </a:r>
                      <a:endParaRPr b="1" sz="3000" u="none" cap="none" strike="noStrike"/>
                    </a:p>
                  </a:txBody>
                  <a:tcPr marT="91425" marB="91425" marR="91425" marL="91425" anchor="ctr"/>
                </a:tc>
              </a:tr>
            </a:tbl>
          </a:graphicData>
        </a:graphic>
      </p:graphicFrame>
      <p:sp>
        <p:nvSpPr>
          <p:cNvPr id="1008" name="Google Shape;1008;g12e4033cc43_3_0"/>
          <p:cNvSpPr txBox="1"/>
          <p:nvPr/>
        </p:nvSpPr>
        <p:spPr>
          <a:xfrm>
            <a:off x="-3041725" y="2282200"/>
            <a:ext cx="3274800" cy="8573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dk1"/>
                </a:solidFill>
                <a:latin typeface="Calibri"/>
                <a:ea typeface="Calibri"/>
                <a:cs typeface="Calibri"/>
                <a:sym typeface="Calibri"/>
              </a:rPr>
              <a:t>데이터셋 색 , 숫자에 콤마 표시\</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구성 잘해야됨 기법 10가지 이해가 잘안됨</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3개의 할아버지기법이 왜 갑자기 10개가나오냐</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기법마다 회사의 어떤부분을 보고 투자하는 기법인가?</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최적화라는 단어 대신 조정</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5종목이라고 선택하지 않고 황금비율보다 절반 / 50% 이런식으로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sz="31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009" name="Google Shape;1009;g12e4033cc43_3_0"/>
          <p:cNvSpPr txBox="1"/>
          <p:nvPr/>
        </p:nvSpPr>
        <p:spPr>
          <a:xfrm>
            <a:off x="2150000" y="3028800"/>
            <a:ext cx="110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p:txBody>
      </p:sp>
      <p:sp>
        <p:nvSpPr>
          <p:cNvPr id="1010" name="Google Shape;1010;g12e4033cc43_3_0"/>
          <p:cNvSpPr txBox="1"/>
          <p:nvPr/>
        </p:nvSpPr>
        <p:spPr>
          <a:xfrm>
            <a:off x="809100" y="3706400"/>
            <a:ext cx="110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014" name="Shape 1014"/>
        <p:cNvGrpSpPr/>
        <p:nvPr/>
      </p:nvGrpSpPr>
      <p:grpSpPr>
        <a:xfrm>
          <a:off x="0" y="0"/>
          <a:ext cx="0" cy="0"/>
          <a:chOff x="0" y="0"/>
          <a:chExt cx="0" cy="0"/>
        </a:xfrm>
      </p:grpSpPr>
      <p:pic>
        <p:nvPicPr>
          <p:cNvPr id="1015" name="Google Shape;1015;g12e4033cc43_3_15"/>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016" name="Google Shape;1016;g12e4033cc43_3_15"/>
          <p:cNvGrpSpPr/>
          <p:nvPr/>
        </p:nvGrpSpPr>
        <p:grpSpPr>
          <a:xfrm>
            <a:off x="16526181" y="641870"/>
            <a:ext cx="1644349" cy="760643"/>
            <a:chOff x="16526181" y="641870"/>
            <a:chExt cx="1644349" cy="760643"/>
          </a:xfrm>
        </p:grpSpPr>
        <p:grpSp>
          <p:nvGrpSpPr>
            <p:cNvPr id="1017" name="Google Shape;1017;g12e4033cc43_3_15"/>
            <p:cNvGrpSpPr/>
            <p:nvPr/>
          </p:nvGrpSpPr>
          <p:grpSpPr>
            <a:xfrm>
              <a:off x="16526181" y="641870"/>
              <a:ext cx="760643" cy="760643"/>
              <a:chOff x="16526181" y="641870"/>
              <a:chExt cx="760643" cy="760643"/>
            </a:xfrm>
          </p:grpSpPr>
          <p:pic>
            <p:nvPicPr>
              <p:cNvPr id="1018" name="Google Shape;1018;g12e4033cc43_3_15"/>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019" name="Google Shape;1019;g12e4033cc43_3_15"/>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020" name="Google Shape;1020;g12e4033cc43_3_15"/>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021" name="Google Shape;1021;g12e4033cc43_3_15"/>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3대 거장</a:t>
            </a:r>
            <a:endParaRPr b="0" i="0" sz="1400" u="none" cap="none" strike="noStrike">
              <a:solidFill>
                <a:srgbClr val="000000"/>
              </a:solidFill>
              <a:latin typeface="Arial"/>
              <a:ea typeface="Arial"/>
              <a:cs typeface="Arial"/>
              <a:sym typeface="Arial"/>
            </a:endParaRPr>
          </a:p>
        </p:txBody>
      </p:sp>
      <p:sp>
        <p:nvSpPr>
          <p:cNvPr id="1022" name="Google Shape;1022;g12e4033cc43_3_15"/>
          <p:cNvSpPr/>
          <p:nvPr/>
        </p:nvSpPr>
        <p:spPr>
          <a:xfrm>
            <a:off x="1746813" y="2053119"/>
            <a:ext cx="3802800" cy="4946700"/>
          </a:xfrm>
          <a:prstGeom prst="frame">
            <a:avLst>
              <a:gd fmla="val 10273" name="adj1"/>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023" name="Google Shape;1023;g12e4033cc43_3_15"/>
          <p:cNvPicPr preferRelativeResize="0"/>
          <p:nvPr/>
        </p:nvPicPr>
        <p:blipFill rotWithShape="1">
          <a:blip r:embed="rId6">
            <a:alphaModFix/>
          </a:blip>
          <a:srcRect b="0" l="0" r="0" t="0"/>
          <a:stretch/>
        </p:blipFill>
        <p:spPr>
          <a:xfrm>
            <a:off x="1746812" y="2053119"/>
            <a:ext cx="3432502" cy="4558363"/>
          </a:xfrm>
          <a:prstGeom prst="rect">
            <a:avLst/>
          </a:prstGeom>
          <a:noFill/>
          <a:ln>
            <a:noFill/>
          </a:ln>
        </p:spPr>
      </p:pic>
      <p:sp>
        <p:nvSpPr>
          <p:cNvPr id="1024" name="Google Shape;1024;g12e4033cc43_3_15"/>
          <p:cNvSpPr/>
          <p:nvPr/>
        </p:nvSpPr>
        <p:spPr>
          <a:xfrm>
            <a:off x="7426606" y="2053118"/>
            <a:ext cx="3802800" cy="4946700"/>
          </a:xfrm>
          <a:prstGeom prst="frame">
            <a:avLst>
              <a:gd fmla="val 10273" name="adj1"/>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025" name="Google Shape;1025;g12e4033cc43_3_15"/>
          <p:cNvPicPr preferRelativeResize="0"/>
          <p:nvPr/>
        </p:nvPicPr>
        <p:blipFill rotWithShape="1">
          <a:blip r:embed="rId7">
            <a:alphaModFix/>
          </a:blip>
          <a:srcRect b="0" l="0" r="0" t="0"/>
          <a:stretch/>
        </p:blipFill>
        <p:spPr>
          <a:xfrm>
            <a:off x="7426606" y="2053119"/>
            <a:ext cx="3432501" cy="4558363"/>
          </a:xfrm>
          <a:prstGeom prst="rect">
            <a:avLst/>
          </a:prstGeom>
          <a:noFill/>
          <a:ln>
            <a:noFill/>
          </a:ln>
        </p:spPr>
      </p:pic>
      <p:sp>
        <p:nvSpPr>
          <p:cNvPr id="1026" name="Google Shape;1026;g12e4033cc43_3_15"/>
          <p:cNvSpPr/>
          <p:nvPr/>
        </p:nvSpPr>
        <p:spPr>
          <a:xfrm>
            <a:off x="13106399" y="1986324"/>
            <a:ext cx="3802800" cy="5013600"/>
          </a:xfrm>
          <a:prstGeom prst="frame">
            <a:avLst>
              <a:gd fmla="val 10273" name="adj1"/>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027" name="Google Shape;1027;g12e4033cc43_3_15"/>
          <p:cNvPicPr preferRelativeResize="0"/>
          <p:nvPr/>
        </p:nvPicPr>
        <p:blipFill rotWithShape="1">
          <a:blip r:embed="rId8">
            <a:alphaModFix/>
          </a:blip>
          <a:srcRect b="0" l="0" r="0" t="0"/>
          <a:stretch/>
        </p:blipFill>
        <p:spPr>
          <a:xfrm>
            <a:off x="13106400" y="1986324"/>
            <a:ext cx="3432502" cy="4625158"/>
          </a:xfrm>
          <a:prstGeom prst="rect">
            <a:avLst/>
          </a:prstGeom>
          <a:noFill/>
          <a:ln>
            <a:noFill/>
          </a:ln>
        </p:spPr>
      </p:pic>
      <p:sp>
        <p:nvSpPr>
          <p:cNvPr id="1028" name="Google Shape;1028;g12e4033cc43_3_15"/>
          <p:cNvSpPr/>
          <p:nvPr/>
        </p:nvSpPr>
        <p:spPr>
          <a:xfrm>
            <a:off x="7426606" y="7326973"/>
            <a:ext cx="3802650" cy="2316344"/>
          </a:xfrm>
          <a:prstGeom prst="flowChartProcess">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7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벤저민 그레이엄</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유행을 타지 말 것</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투자는 패션이 아니다</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29" name="Google Shape;1029;g12e4033cc43_3_15"/>
          <p:cNvSpPr/>
          <p:nvPr/>
        </p:nvSpPr>
        <p:spPr>
          <a:xfrm>
            <a:off x="1746813" y="7326973"/>
            <a:ext cx="3802650" cy="2316344"/>
          </a:xfrm>
          <a:prstGeom prst="flowChartProcess">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피터린치</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하락장에서 당신이 불안한 이유는</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쓰레기 같은 회사에 공부도 안하고</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당신이 평생 모은 돈을 몰빵했기 때문이다</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0" name="Google Shape;1030;g12e4033cc43_3_15"/>
          <p:cNvSpPr/>
          <p:nvPr/>
        </p:nvSpPr>
        <p:spPr>
          <a:xfrm>
            <a:off x="13106399" y="7326973"/>
            <a:ext cx="3802650" cy="2316344"/>
          </a:xfrm>
          <a:prstGeom prst="flowChartProcess">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워런 버핏</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Rule No.1, Never lose money</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chemeClr val="lt1"/>
                </a:solidFill>
                <a:latin typeface="Arial"/>
                <a:ea typeface="Arial"/>
                <a:cs typeface="Arial"/>
                <a:sym typeface="Arial"/>
              </a:rPr>
              <a:t>Rule No.2, Never forget Rule No.1</a:t>
            </a:r>
            <a:endParaRPr b="1" i="0" sz="37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034" name="Shape 1034"/>
        <p:cNvGrpSpPr/>
        <p:nvPr/>
      </p:nvGrpSpPr>
      <p:grpSpPr>
        <a:xfrm>
          <a:off x="0" y="0"/>
          <a:ext cx="0" cy="0"/>
          <a:chOff x="0" y="0"/>
          <a:chExt cx="0" cy="0"/>
        </a:xfrm>
      </p:grpSpPr>
      <p:pic>
        <p:nvPicPr>
          <p:cNvPr id="1035" name="Google Shape;1035;g12e4033cc43_3_36"/>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036" name="Google Shape;1036;g12e4033cc43_3_36"/>
          <p:cNvGrpSpPr/>
          <p:nvPr/>
        </p:nvGrpSpPr>
        <p:grpSpPr>
          <a:xfrm>
            <a:off x="16526181" y="641870"/>
            <a:ext cx="1644349" cy="760643"/>
            <a:chOff x="16526181" y="641870"/>
            <a:chExt cx="1644349" cy="760643"/>
          </a:xfrm>
        </p:grpSpPr>
        <p:grpSp>
          <p:nvGrpSpPr>
            <p:cNvPr id="1037" name="Google Shape;1037;g12e4033cc43_3_36"/>
            <p:cNvGrpSpPr/>
            <p:nvPr/>
          </p:nvGrpSpPr>
          <p:grpSpPr>
            <a:xfrm>
              <a:off x="16526181" y="641870"/>
              <a:ext cx="760643" cy="760643"/>
              <a:chOff x="16526181" y="641870"/>
              <a:chExt cx="760643" cy="760643"/>
            </a:xfrm>
          </p:grpSpPr>
          <p:pic>
            <p:nvPicPr>
              <p:cNvPr id="1038" name="Google Shape;1038;g12e4033cc43_3_36"/>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039" name="Google Shape;1039;g12e4033cc43_3_36"/>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040" name="Google Shape;1040;g12e4033cc43_3_36"/>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041" name="Google Shape;1041;g12e4033cc43_3_3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042" name="Google Shape;1042;g12e4033cc43_3_36"/>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043" name="Google Shape;1043;g12e4033cc43_3_36"/>
          <p:cNvGrpSpPr/>
          <p:nvPr/>
        </p:nvGrpSpPr>
        <p:grpSpPr>
          <a:xfrm>
            <a:off x="16526181" y="641870"/>
            <a:ext cx="1644349" cy="760643"/>
            <a:chOff x="16526181" y="641870"/>
            <a:chExt cx="1644349" cy="760643"/>
          </a:xfrm>
        </p:grpSpPr>
        <p:grpSp>
          <p:nvGrpSpPr>
            <p:cNvPr id="1044" name="Google Shape;1044;g12e4033cc43_3_36"/>
            <p:cNvGrpSpPr/>
            <p:nvPr/>
          </p:nvGrpSpPr>
          <p:grpSpPr>
            <a:xfrm>
              <a:off x="16526181" y="641870"/>
              <a:ext cx="760643" cy="760643"/>
              <a:chOff x="16526181" y="641870"/>
              <a:chExt cx="760643" cy="760643"/>
            </a:xfrm>
          </p:grpSpPr>
          <p:pic>
            <p:nvPicPr>
              <p:cNvPr id="1045" name="Google Shape;1045;g12e4033cc43_3_36"/>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046" name="Google Shape;1046;g12e4033cc43_3_36"/>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047" name="Google Shape;1047;g12e4033cc43_3_36"/>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rgbClr val="000000"/>
                </a:solidFill>
                <a:latin typeface="Calibri"/>
                <a:ea typeface="Calibri"/>
                <a:cs typeface="Calibri"/>
                <a:sym typeface="Calibri"/>
              </a:endParaRPr>
            </a:p>
          </p:txBody>
        </p:sp>
      </p:grpSp>
      <p:sp>
        <p:nvSpPr>
          <p:cNvPr id="1048" name="Google Shape;1048;g12e4033cc43_3_36"/>
          <p:cNvSpPr txBox="1"/>
          <p:nvPr/>
        </p:nvSpPr>
        <p:spPr>
          <a:xfrm>
            <a:off x="661905" y="668196"/>
            <a:ext cx="124443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000"/>
              <a:buFont typeface="Arial"/>
              <a:buNone/>
            </a:pPr>
            <a:r>
              <a:rPr lang="en-US" sz="4000">
                <a:solidFill>
                  <a:schemeClr val="dk1"/>
                </a:solidFill>
              </a:rPr>
              <a:t>재무지표 선택조건(버젼1)</a:t>
            </a:r>
            <a:endParaRPr b="0" i="0" sz="1400" u="none" cap="none" strike="noStrike">
              <a:solidFill>
                <a:srgbClr val="000000"/>
              </a:solidFill>
              <a:latin typeface="Arial"/>
              <a:ea typeface="Arial"/>
              <a:cs typeface="Arial"/>
              <a:sym typeface="Arial"/>
            </a:endParaRPr>
          </a:p>
        </p:txBody>
      </p:sp>
      <p:sp>
        <p:nvSpPr>
          <p:cNvPr id="1049" name="Google Shape;1049;g12e4033cc43_3_36"/>
          <p:cNvSpPr/>
          <p:nvPr/>
        </p:nvSpPr>
        <p:spPr>
          <a:xfrm>
            <a:off x="10674370" y="2820125"/>
            <a:ext cx="1656600" cy="440400"/>
          </a:xfrm>
          <a:prstGeom prst="roundRect">
            <a:avLst>
              <a:gd fmla="val 16667" name="adj"/>
            </a:avLst>
          </a:prstGeom>
          <a:solidFill>
            <a:srgbClr val="FF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수익성</a:t>
            </a:r>
            <a:endParaRPr b="0" i="0" sz="2300" u="none" cap="none" strike="noStrike">
              <a:solidFill>
                <a:schemeClr val="lt1"/>
              </a:solidFill>
              <a:latin typeface="Arial"/>
              <a:ea typeface="Arial"/>
              <a:cs typeface="Arial"/>
              <a:sym typeface="Arial"/>
            </a:endParaRPr>
          </a:p>
        </p:txBody>
      </p:sp>
      <p:sp>
        <p:nvSpPr>
          <p:cNvPr id="1050" name="Google Shape;1050;g12e4033cc43_3_36"/>
          <p:cNvSpPr/>
          <p:nvPr/>
        </p:nvSpPr>
        <p:spPr>
          <a:xfrm>
            <a:off x="10674387" y="6064722"/>
            <a:ext cx="1648200" cy="440400"/>
          </a:xfrm>
          <a:prstGeom prst="roundRect">
            <a:avLst>
              <a:gd fmla="val 16667" name="adj"/>
            </a:avLst>
          </a:prstGeom>
          <a:solidFill>
            <a:srgbClr val="C9DA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유동성</a:t>
            </a:r>
            <a:endParaRPr b="0" i="0" sz="2300" u="none" cap="none" strike="noStrike">
              <a:solidFill>
                <a:schemeClr val="lt1"/>
              </a:solidFill>
              <a:latin typeface="Arial"/>
              <a:ea typeface="Arial"/>
              <a:cs typeface="Arial"/>
              <a:sym typeface="Arial"/>
            </a:endParaRPr>
          </a:p>
        </p:txBody>
      </p:sp>
      <p:sp>
        <p:nvSpPr>
          <p:cNvPr id="1051" name="Google Shape;1051;g12e4033cc43_3_36"/>
          <p:cNvSpPr/>
          <p:nvPr/>
        </p:nvSpPr>
        <p:spPr>
          <a:xfrm>
            <a:off x="13362438" y="2820125"/>
            <a:ext cx="1656600" cy="440400"/>
          </a:xfrm>
          <a:prstGeom prst="roundRect">
            <a:avLst>
              <a:gd fmla="val 16667" name="adj"/>
            </a:avLst>
          </a:prstGeom>
          <a:solidFill>
            <a:srgbClr val="FFCC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성장성</a:t>
            </a:r>
            <a:endParaRPr b="0" i="0" sz="2300" u="none" cap="none" strike="noStrike">
              <a:solidFill>
                <a:schemeClr val="lt1"/>
              </a:solidFill>
              <a:latin typeface="Arial"/>
              <a:ea typeface="Arial"/>
              <a:cs typeface="Arial"/>
              <a:sym typeface="Arial"/>
            </a:endParaRPr>
          </a:p>
        </p:txBody>
      </p:sp>
      <p:sp>
        <p:nvSpPr>
          <p:cNvPr id="1052" name="Google Shape;1052;g12e4033cc43_3_36"/>
          <p:cNvSpPr/>
          <p:nvPr/>
        </p:nvSpPr>
        <p:spPr>
          <a:xfrm>
            <a:off x="16110716" y="6064722"/>
            <a:ext cx="1656600" cy="440400"/>
          </a:xfrm>
          <a:prstGeom prst="roundRect">
            <a:avLst>
              <a:gd fmla="val 16667" name="adj"/>
            </a:avLst>
          </a:prstGeom>
          <a:solidFill>
            <a:srgbClr val="BFBFB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레버리지</a:t>
            </a:r>
            <a:endParaRPr b="0" i="0" sz="2300" u="none" cap="none" strike="noStrike">
              <a:solidFill>
                <a:schemeClr val="lt1"/>
              </a:solidFill>
              <a:latin typeface="Arial"/>
              <a:ea typeface="Arial"/>
              <a:cs typeface="Arial"/>
              <a:sym typeface="Arial"/>
            </a:endParaRPr>
          </a:p>
        </p:txBody>
      </p:sp>
      <p:sp>
        <p:nvSpPr>
          <p:cNvPr id="1053" name="Google Shape;1053;g12e4033cc43_3_36"/>
          <p:cNvSpPr/>
          <p:nvPr/>
        </p:nvSpPr>
        <p:spPr>
          <a:xfrm>
            <a:off x="16050500" y="2820125"/>
            <a:ext cx="1656600" cy="440400"/>
          </a:xfrm>
          <a:prstGeom prst="roundRect">
            <a:avLst>
              <a:gd fmla="val 16667" name="adj"/>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시장가치</a:t>
            </a:r>
            <a:endParaRPr b="0" i="0" sz="2300" u="none" cap="none" strike="noStrike">
              <a:solidFill>
                <a:schemeClr val="lt1"/>
              </a:solidFill>
              <a:latin typeface="Arial"/>
              <a:ea typeface="Arial"/>
              <a:cs typeface="Arial"/>
              <a:sym typeface="Arial"/>
            </a:endParaRPr>
          </a:p>
        </p:txBody>
      </p:sp>
      <p:sp>
        <p:nvSpPr>
          <p:cNvPr id="1054" name="Google Shape;1054;g12e4033cc43_3_36"/>
          <p:cNvSpPr/>
          <p:nvPr/>
        </p:nvSpPr>
        <p:spPr>
          <a:xfrm>
            <a:off x="13388355" y="6064722"/>
            <a:ext cx="1656600" cy="440400"/>
          </a:xfrm>
          <a:prstGeom prst="roundRect">
            <a:avLst>
              <a:gd fmla="val 16667" name="adj"/>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활동성</a:t>
            </a:r>
            <a:endParaRPr b="0" i="0" sz="2300" u="none" cap="none" strike="noStrike">
              <a:solidFill>
                <a:schemeClr val="lt1"/>
              </a:solidFill>
              <a:latin typeface="Arial"/>
              <a:ea typeface="Arial"/>
              <a:cs typeface="Arial"/>
              <a:sym typeface="Arial"/>
            </a:endParaRPr>
          </a:p>
        </p:txBody>
      </p:sp>
      <p:graphicFrame>
        <p:nvGraphicFramePr>
          <p:cNvPr id="1055" name="Google Shape;1055;g12e4033cc43_3_36"/>
          <p:cNvGraphicFramePr/>
          <p:nvPr/>
        </p:nvGraphicFramePr>
        <p:xfrm>
          <a:off x="10337063" y="6741331"/>
          <a:ext cx="3000000" cy="3000000"/>
        </p:xfrm>
        <a:graphic>
          <a:graphicData uri="http://schemas.openxmlformats.org/drawingml/2006/table">
            <a:tbl>
              <a:tblPr>
                <a:noFill/>
                <a:tableStyleId>{A46BF4E5-81EF-4847-8290-4AC7BC036A31}</a:tableStyleId>
              </a:tblPr>
              <a:tblGrid>
                <a:gridCol w="2581875"/>
                <a:gridCol w="2581875"/>
                <a:gridCol w="2581875"/>
              </a:tblGrid>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당좌비율 / 1.3  </a:t>
                      </a:r>
                      <a:r>
                        <a:rPr b="1" lang="en-US" sz="1800" u="none" cap="none" strike="noStrike">
                          <a:solidFill>
                            <a:schemeClr val="dk1"/>
                          </a:solidFill>
                        </a:rPr>
                        <a:t>↑    </a:t>
                      </a:r>
                      <a:endParaRPr b="1" sz="1800" u="none" cap="none" strike="noStrike">
                        <a:solidFill>
                          <a:schemeClr val="dk1"/>
                        </a:solidFill>
                      </a:endParaRPr>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총자산회전율 / 0.8 </a:t>
                      </a:r>
                      <a:r>
                        <a:rPr b="1" lang="en-US" sz="1800" u="none" cap="none" strike="noStrike">
                          <a:solidFill>
                            <a:schemeClr val="dk1"/>
                          </a:solidFill>
                        </a:rPr>
                        <a:t>↑</a:t>
                      </a:r>
                      <a:endParaRPr b="1" sz="15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비유동장기적합률 / 60=&lt; 150</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유보율 / 1.8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영업이익이자보상비율 / 100%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영업활동현금흐름이자보상비율 &gt;100%</a:t>
                      </a:r>
                      <a:r>
                        <a:rPr b="1" lang="en-US" sz="1800" u="none" cap="none" strike="noStrike">
                          <a:solidFill>
                            <a:schemeClr val="dk1"/>
                          </a:solidFill>
                        </a:rPr>
                        <a:t>↑</a:t>
                      </a:r>
                      <a:endParaRPr b="1" sz="1500" u="none" cap="none" strike="noStrike"/>
                    </a:p>
                  </a:txBody>
                  <a:tcPr marT="91425" marB="91425" marR="91425" marL="91425" anchor="ctr">
                    <a:solidFill>
                      <a:srgbClr val="F3F3F3"/>
                    </a:solidFill>
                  </a:tcPr>
                </a:tc>
              </a:tr>
            </a:tbl>
          </a:graphicData>
        </a:graphic>
      </p:graphicFrame>
      <p:sp>
        <p:nvSpPr>
          <p:cNvPr id="1056" name="Google Shape;1056;g12e4033cc43_3_36"/>
          <p:cNvSpPr txBox="1"/>
          <p:nvPr/>
        </p:nvSpPr>
        <p:spPr>
          <a:xfrm>
            <a:off x="15912821" y="8935825"/>
            <a:ext cx="5578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US" sz="1500">
                <a:latin typeface="Calibri"/>
                <a:ea typeface="Calibri"/>
                <a:cs typeface="Calibri"/>
                <a:sym typeface="Calibri"/>
              </a:rPr>
              <a:t>참고: </a:t>
            </a:r>
            <a:r>
              <a:rPr b="1" i="0" lang="en-US" sz="1500" u="none" cap="none" strike="noStrike">
                <a:solidFill>
                  <a:srgbClr val="000000"/>
                </a:solidFill>
                <a:latin typeface="Calibri"/>
                <a:ea typeface="Calibri"/>
                <a:cs typeface="Calibri"/>
                <a:sym typeface="Calibri"/>
              </a:rPr>
              <a:t>한국 FPSB 투자설계</a:t>
            </a:r>
            <a:endParaRPr b="1" i="0" sz="1500" u="none" cap="none" strike="noStrike">
              <a:solidFill>
                <a:srgbClr val="000000"/>
              </a:solidFill>
              <a:latin typeface="Calibri"/>
              <a:ea typeface="Calibri"/>
              <a:cs typeface="Calibri"/>
              <a:sym typeface="Calibri"/>
            </a:endParaRPr>
          </a:p>
        </p:txBody>
      </p:sp>
      <p:sp>
        <p:nvSpPr>
          <p:cNvPr id="1057" name="Google Shape;1057;g12e4033cc43_3_36"/>
          <p:cNvSpPr/>
          <p:nvPr/>
        </p:nvSpPr>
        <p:spPr>
          <a:xfrm>
            <a:off x="9023549" y="5343825"/>
            <a:ext cx="1017600" cy="966900"/>
          </a:xfrm>
          <a:prstGeom prst="mathPlus">
            <a:avLst>
              <a:gd fmla="val 23520" name="adj1"/>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058" name="Google Shape;1058;g12e4033cc43_3_36"/>
          <p:cNvGraphicFramePr/>
          <p:nvPr/>
        </p:nvGraphicFramePr>
        <p:xfrm>
          <a:off x="10337063" y="3482531"/>
          <a:ext cx="3000000" cy="3000000"/>
        </p:xfrm>
        <a:graphic>
          <a:graphicData uri="http://schemas.openxmlformats.org/drawingml/2006/table">
            <a:tbl>
              <a:tblPr>
                <a:noFill/>
                <a:tableStyleId>{A46BF4E5-81EF-4847-8290-4AC7BC036A31}</a:tableStyleId>
              </a:tblPr>
              <a:tblGrid>
                <a:gridCol w="2581875"/>
                <a:gridCol w="2581875"/>
                <a:gridCol w="2581875"/>
              </a:tblGrid>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ROS / 0.05 </a:t>
                      </a:r>
                      <a:r>
                        <a:rPr b="1" lang="en-US" sz="1800" u="none" cap="none" strike="noStrike">
                          <a:solidFill>
                            <a:schemeClr val="dk1"/>
                          </a:solidFill>
                        </a:rPr>
                        <a:t>↑</a:t>
                      </a:r>
                      <a:endParaRPr b="1" sz="23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총자산증가율 / 0.15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PSR 0.05 ↓</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ROIC / 0.05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순이익증가율 / 0.61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  EPS / 10%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 ROA / 3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r>
            </a:tbl>
          </a:graphicData>
        </a:graphic>
      </p:graphicFrame>
      <p:graphicFrame>
        <p:nvGraphicFramePr>
          <p:cNvPr id="1059" name="Google Shape;1059;g12e4033cc43_3_36"/>
          <p:cNvGraphicFramePr/>
          <p:nvPr/>
        </p:nvGraphicFramePr>
        <p:xfrm>
          <a:off x="790825" y="2728588"/>
          <a:ext cx="3000000" cy="3000000"/>
        </p:xfrm>
        <a:graphic>
          <a:graphicData uri="http://schemas.openxmlformats.org/drawingml/2006/table">
            <a:tbl>
              <a:tblPr>
                <a:noFill/>
                <a:tableStyleId>{EF69CBD7-71DA-46A2-8D92-3F5F9B47EF78}</a:tableStyleId>
              </a:tblPr>
              <a:tblGrid>
                <a:gridCol w="2121350"/>
                <a:gridCol w="2319250"/>
                <a:gridCol w="3651000"/>
              </a:tblGrid>
              <a:tr h="415875">
                <a:tc>
                  <a:txBody>
                    <a:bodyPr/>
                    <a:lstStyle/>
                    <a:p>
                      <a:pPr indent="0" lvl="0" marL="0" rtl="0" algn="ctr">
                        <a:spcBef>
                          <a:spcPts val="0"/>
                        </a:spcBef>
                        <a:spcAft>
                          <a:spcPts val="0"/>
                        </a:spcAft>
                        <a:buNone/>
                      </a:pPr>
                      <a:r>
                        <a:rPr b="1" lang="en-US" sz="2000">
                          <a:solidFill>
                            <a:schemeClr val="lt1"/>
                          </a:solidFill>
                        </a:rPr>
                        <a:t>기법</a:t>
                      </a:r>
                      <a:endParaRPr b="1" sz="2000">
                        <a:solidFill>
                          <a:schemeClr val="lt1"/>
                        </a:solidFill>
                      </a:endParaRPr>
                    </a:p>
                  </a:txBody>
                  <a:tcPr marT="91425" marB="91425" marR="91425" marL="91425" anchor="ctr">
                    <a:solidFill>
                      <a:srgbClr val="BFBFBF"/>
                    </a:solidFill>
                  </a:tcPr>
                </a:tc>
                <a:tc>
                  <a:txBody>
                    <a:bodyPr/>
                    <a:lstStyle/>
                    <a:p>
                      <a:pPr indent="0" lvl="0" marL="0" rtl="0" algn="ctr">
                        <a:spcBef>
                          <a:spcPts val="0"/>
                        </a:spcBef>
                        <a:spcAft>
                          <a:spcPts val="0"/>
                        </a:spcAft>
                        <a:buNone/>
                      </a:pPr>
                      <a:r>
                        <a:rPr b="1" lang="en-US" sz="2000">
                          <a:solidFill>
                            <a:schemeClr val="lt1"/>
                          </a:solidFill>
                        </a:rPr>
                        <a:t>항목</a:t>
                      </a:r>
                      <a:endParaRPr b="1" sz="2000">
                        <a:solidFill>
                          <a:schemeClr val="lt1"/>
                        </a:solidFill>
                      </a:endParaRPr>
                    </a:p>
                  </a:txBody>
                  <a:tcPr marT="91425" marB="91425" marR="91425" marL="91425" anchor="ctr">
                    <a:solidFill>
                      <a:srgbClr val="BFBFBF"/>
                    </a:solidFill>
                  </a:tcPr>
                </a:tc>
                <a:tc>
                  <a:txBody>
                    <a:bodyPr/>
                    <a:lstStyle/>
                    <a:p>
                      <a:pPr indent="0" lvl="0" marL="0" rtl="0" algn="ctr">
                        <a:spcBef>
                          <a:spcPts val="0"/>
                        </a:spcBef>
                        <a:spcAft>
                          <a:spcPts val="0"/>
                        </a:spcAft>
                        <a:buNone/>
                      </a:pPr>
                      <a:r>
                        <a:rPr b="1" lang="en-US" sz="2000">
                          <a:solidFill>
                            <a:schemeClr val="lt1"/>
                          </a:solidFill>
                        </a:rPr>
                        <a:t>선택조건</a:t>
                      </a:r>
                      <a:endParaRPr b="1" sz="2000">
                        <a:solidFill>
                          <a:schemeClr val="lt1"/>
                        </a:solidFill>
                      </a:endParaRPr>
                    </a:p>
                  </a:txBody>
                  <a:tcPr marT="91425" marB="91425" marR="91425" marL="91425" anchor="ctr">
                    <a:solidFill>
                      <a:srgbClr val="BFBFBF"/>
                    </a:solidFill>
                  </a:tcPr>
                </a:tc>
              </a:tr>
              <a:tr h="431525">
                <a:tc>
                  <a:txBody>
                    <a:bodyPr/>
                    <a:lstStyle/>
                    <a:p>
                      <a:pPr indent="0" lvl="0" marL="0" rtl="0" algn="ctr">
                        <a:spcBef>
                          <a:spcPts val="0"/>
                        </a:spcBef>
                        <a:spcAft>
                          <a:spcPts val="0"/>
                        </a:spcAft>
                        <a:buNone/>
                      </a:pPr>
                      <a:r>
                        <a:rPr b="1" lang="en-US" sz="1700">
                          <a:solidFill>
                            <a:schemeClr val="dk1"/>
                          </a:solidFill>
                        </a:rPr>
                        <a:t>수익성기법</a:t>
                      </a:r>
                      <a:endParaRPr b="1" sz="1600"/>
                    </a:p>
                  </a:txBody>
                  <a:tcPr marT="91425" marB="91425" marR="91425" marL="91425" anchor="ctr">
                    <a:solidFill>
                      <a:srgbClr val="FF00FF"/>
                    </a:solidFill>
                  </a:tcPr>
                </a:tc>
                <a:tc>
                  <a:txBody>
                    <a:bodyPr/>
                    <a:lstStyle/>
                    <a:p>
                      <a:pPr indent="0" lvl="0" marL="0" rtl="0" algn="ctr">
                        <a:spcBef>
                          <a:spcPts val="0"/>
                        </a:spcBef>
                        <a:spcAft>
                          <a:spcPts val="0"/>
                        </a:spcAft>
                        <a:buNone/>
                      </a:pPr>
                      <a:r>
                        <a:rPr b="1" lang="en-US" sz="1700">
                          <a:solidFill>
                            <a:schemeClr val="dk1"/>
                          </a:solidFill>
                        </a:rPr>
                        <a:t>ROE</a:t>
                      </a:r>
                      <a:endParaRPr b="1" sz="1600"/>
                    </a:p>
                  </a:txBody>
                  <a:tcPr marT="91425" marB="91425" marR="91425" marL="91425" anchor="ctr">
                    <a:solidFill>
                      <a:srgbClr val="FF00FF"/>
                    </a:solidFill>
                  </a:tcPr>
                </a:tc>
                <a:tc>
                  <a:txBody>
                    <a:bodyPr/>
                    <a:lstStyle/>
                    <a:p>
                      <a:pPr indent="0" lvl="0" marL="0" rtl="0" algn="ctr">
                        <a:spcBef>
                          <a:spcPts val="0"/>
                        </a:spcBef>
                        <a:spcAft>
                          <a:spcPts val="0"/>
                        </a:spcAft>
                        <a:buNone/>
                      </a:pPr>
                      <a:r>
                        <a:rPr b="1" lang="en-US" sz="1700">
                          <a:solidFill>
                            <a:schemeClr val="dk1"/>
                          </a:solidFill>
                        </a:rPr>
                        <a:t>ROE &gt; 10%</a:t>
                      </a:r>
                      <a:endParaRPr b="1" sz="1600"/>
                    </a:p>
                  </a:txBody>
                  <a:tcPr marT="91425" marB="91425" marR="91425" marL="91425" anchor="ctr">
                    <a:solidFill>
                      <a:srgbClr val="FF00FF"/>
                    </a:solidFill>
                  </a:tcPr>
                </a:tc>
              </a:tr>
              <a:tr h="431525">
                <a:tc>
                  <a:txBody>
                    <a:bodyPr/>
                    <a:lstStyle/>
                    <a:p>
                      <a:pPr indent="0" lvl="0" marL="0" rtl="0" algn="ctr">
                        <a:spcBef>
                          <a:spcPts val="0"/>
                        </a:spcBef>
                        <a:spcAft>
                          <a:spcPts val="0"/>
                        </a:spcAft>
                        <a:buNone/>
                      </a:pPr>
                      <a:r>
                        <a:rPr b="1" lang="en-US" sz="1800">
                          <a:solidFill>
                            <a:schemeClr val="dk1"/>
                          </a:solidFill>
                        </a:rPr>
                        <a:t>수익성기법</a:t>
                      </a:r>
                      <a:endParaRPr b="1" sz="1700">
                        <a:solidFill>
                          <a:schemeClr val="dk1"/>
                        </a:solidFill>
                      </a:endParaRPr>
                    </a:p>
                  </a:txBody>
                  <a:tcPr marT="91425" marB="91425" marR="91425" marL="91425" anchor="ctr">
                    <a:solidFill>
                      <a:srgbClr val="FF00FF"/>
                    </a:solidFill>
                  </a:tcPr>
                </a:tc>
                <a:tc>
                  <a:txBody>
                    <a:bodyPr/>
                    <a:lstStyle/>
                    <a:p>
                      <a:pPr indent="0" lvl="0" marL="0" rtl="0" algn="ctr">
                        <a:spcBef>
                          <a:spcPts val="0"/>
                        </a:spcBef>
                        <a:spcAft>
                          <a:spcPts val="0"/>
                        </a:spcAft>
                        <a:buNone/>
                      </a:pPr>
                      <a:r>
                        <a:rPr b="1" lang="en-US" sz="1800">
                          <a:solidFill>
                            <a:schemeClr val="dk1"/>
                          </a:solidFill>
                        </a:rPr>
                        <a:t>영업이익률</a:t>
                      </a:r>
                      <a:endParaRPr b="1" sz="1800">
                        <a:solidFill>
                          <a:schemeClr val="dk1"/>
                        </a:solidFill>
                      </a:endParaRPr>
                    </a:p>
                  </a:txBody>
                  <a:tcPr marT="91425" marB="91425" marR="91425" marL="91425" anchor="ctr">
                    <a:solidFill>
                      <a:srgbClr val="FF00FF"/>
                    </a:solidFill>
                  </a:tcPr>
                </a:tc>
                <a:tc>
                  <a:txBody>
                    <a:bodyPr/>
                    <a:lstStyle/>
                    <a:p>
                      <a:pPr indent="0" lvl="0" marL="0" rtl="0" algn="ctr">
                        <a:spcBef>
                          <a:spcPts val="0"/>
                        </a:spcBef>
                        <a:spcAft>
                          <a:spcPts val="0"/>
                        </a:spcAft>
                        <a:buNone/>
                      </a:pPr>
                      <a:r>
                        <a:rPr b="1" lang="en-US" sz="1800">
                          <a:solidFill>
                            <a:schemeClr val="dk1"/>
                          </a:solidFill>
                        </a:rPr>
                        <a:t>영업이익률&gt;10%</a:t>
                      </a:r>
                      <a:endParaRPr b="1" sz="1700">
                        <a:solidFill>
                          <a:schemeClr val="dk1"/>
                        </a:solidFill>
                      </a:endParaRPr>
                    </a:p>
                  </a:txBody>
                  <a:tcPr marT="91425" marB="91425" marR="91425" marL="91425" anchor="ctr">
                    <a:solidFill>
                      <a:srgbClr val="FF00FF"/>
                    </a:solidFill>
                  </a:tcPr>
                </a:tc>
              </a:tr>
              <a:tr h="431525">
                <a:tc>
                  <a:txBody>
                    <a:bodyPr/>
                    <a:lstStyle/>
                    <a:p>
                      <a:pPr indent="0" lvl="0" marL="0" rtl="0" algn="ctr">
                        <a:spcBef>
                          <a:spcPts val="0"/>
                        </a:spcBef>
                        <a:spcAft>
                          <a:spcPts val="0"/>
                        </a:spcAft>
                        <a:buNone/>
                      </a:pPr>
                      <a:r>
                        <a:rPr b="1" lang="en-US" sz="1700"/>
                        <a:t>성장성기법</a:t>
                      </a:r>
                      <a:endParaRPr b="1" sz="1700"/>
                    </a:p>
                  </a:txBody>
                  <a:tcPr marT="91425" marB="91425" marR="91425" marL="91425" anchor="ctr">
                    <a:solidFill>
                      <a:srgbClr val="FFC000"/>
                    </a:solidFill>
                  </a:tcPr>
                </a:tc>
                <a:tc>
                  <a:txBody>
                    <a:bodyPr/>
                    <a:lstStyle/>
                    <a:p>
                      <a:pPr indent="0" lvl="0" marL="0" rtl="0" algn="ctr">
                        <a:spcBef>
                          <a:spcPts val="0"/>
                        </a:spcBef>
                        <a:spcAft>
                          <a:spcPts val="0"/>
                        </a:spcAft>
                        <a:buNone/>
                      </a:pPr>
                      <a:r>
                        <a:rPr b="1" lang="en-US" sz="1700"/>
                        <a:t>EPS성장률</a:t>
                      </a:r>
                      <a:endParaRPr b="1" sz="1700"/>
                    </a:p>
                  </a:txBody>
                  <a:tcPr marT="91425" marB="91425" marR="91425" marL="91425" anchor="ctr">
                    <a:solidFill>
                      <a:srgbClr val="FFC000"/>
                    </a:solidFill>
                  </a:tcPr>
                </a:tc>
                <a:tc>
                  <a:txBody>
                    <a:bodyPr/>
                    <a:lstStyle/>
                    <a:p>
                      <a:pPr indent="0" lvl="0" marL="0" rtl="0" algn="ctr">
                        <a:spcBef>
                          <a:spcPts val="0"/>
                        </a:spcBef>
                        <a:spcAft>
                          <a:spcPts val="0"/>
                        </a:spcAft>
                        <a:buNone/>
                      </a:pPr>
                      <a:r>
                        <a:rPr b="1" lang="en-US" sz="1700"/>
                        <a:t>EPS성장률&gt;10%</a:t>
                      </a:r>
                      <a:endParaRPr b="1" sz="1700"/>
                    </a:p>
                  </a:txBody>
                  <a:tcPr marT="91425" marB="91425" marR="91425" marL="91425" anchor="ctr">
                    <a:solidFill>
                      <a:srgbClr val="FFC000"/>
                    </a:solidFill>
                  </a:tcPr>
                </a:tc>
              </a:tr>
              <a:tr h="446175">
                <a:tc>
                  <a:txBody>
                    <a:bodyPr/>
                    <a:lstStyle/>
                    <a:p>
                      <a:pPr indent="0" lvl="0" marL="0" rtl="0" algn="ctr">
                        <a:spcBef>
                          <a:spcPts val="0"/>
                        </a:spcBef>
                        <a:spcAft>
                          <a:spcPts val="0"/>
                        </a:spcAft>
                        <a:buNone/>
                      </a:pPr>
                      <a:r>
                        <a:rPr b="1" lang="en-US" sz="1700"/>
                        <a:t>성장성기법</a:t>
                      </a:r>
                      <a:endParaRPr b="1" sz="1700"/>
                    </a:p>
                  </a:txBody>
                  <a:tcPr marT="91425" marB="91425" marR="91425" marL="91425" anchor="ctr">
                    <a:solidFill>
                      <a:srgbClr val="FFC000"/>
                    </a:solidFill>
                  </a:tcPr>
                </a:tc>
                <a:tc>
                  <a:txBody>
                    <a:bodyPr/>
                    <a:lstStyle/>
                    <a:p>
                      <a:pPr indent="0" lvl="0" marL="0" rtl="0" algn="ctr">
                        <a:spcBef>
                          <a:spcPts val="0"/>
                        </a:spcBef>
                        <a:spcAft>
                          <a:spcPts val="0"/>
                        </a:spcAft>
                        <a:buNone/>
                      </a:pPr>
                      <a:r>
                        <a:rPr b="1" lang="en-US" sz="1700"/>
                        <a:t>매출성장률</a:t>
                      </a:r>
                      <a:endParaRPr b="1" sz="1700"/>
                    </a:p>
                  </a:txBody>
                  <a:tcPr marT="91425" marB="91425" marR="91425" marL="91425" anchor="ctr">
                    <a:solidFill>
                      <a:srgbClr val="FFC000"/>
                    </a:solidFill>
                  </a:tcPr>
                </a:tc>
                <a:tc>
                  <a:txBody>
                    <a:bodyPr/>
                    <a:lstStyle/>
                    <a:p>
                      <a:pPr indent="0" lvl="0" marL="0" rtl="0" algn="ctr">
                        <a:spcBef>
                          <a:spcPts val="0"/>
                        </a:spcBef>
                        <a:spcAft>
                          <a:spcPts val="0"/>
                        </a:spcAft>
                        <a:buNone/>
                      </a:pPr>
                      <a:r>
                        <a:rPr b="1" lang="en-US" sz="1700"/>
                        <a:t>매출성장률&gt;10%</a:t>
                      </a:r>
                      <a:endParaRPr b="1" sz="1700"/>
                    </a:p>
                  </a:txBody>
                  <a:tcPr marT="91425" marB="91425" marR="91425" marL="91425" anchor="ctr">
                    <a:solidFill>
                      <a:srgbClr val="FFC000"/>
                    </a:solidFill>
                  </a:tcPr>
                </a:tc>
              </a:tr>
              <a:tr h="431525">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PER</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0 &lt; PER &gt; (18*0.4)</a:t>
                      </a:r>
                      <a:endParaRPr b="1" sz="1700"/>
                    </a:p>
                  </a:txBody>
                  <a:tcPr marT="91425" marB="91425" marR="91425" marL="91425" anchor="ctr">
                    <a:solidFill>
                      <a:srgbClr val="00FF00"/>
                    </a:solidFill>
                  </a:tcPr>
                </a:tc>
              </a:tr>
              <a:tr h="684500">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배당수익률</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배당수익률 &gt; (AAA등급 회사채 수익률 * 0.67) &gt; 0 </a:t>
                      </a:r>
                      <a:endParaRPr b="1" sz="1700"/>
                    </a:p>
                  </a:txBody>
                  <a:tcPr marT="91425" marB="91425" marR="91425" marL="91425" anchor="ctr">
                    <a:solidFill>
                      <a:srgbClr val="00FF00"/>
                    </a:solidFill>
                  </a:tcPr>
                </a:tc>
              </a:tr>
              <a:tr h="431525">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PBR</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0 &lt; PBR &lt; 0.65</a:t>
                      </a:r>
                      <a:endParaRPr b="1" sz="1700"/>
                    </a:p>
                  </a:txBody>
                  <a:tcPr marT="91425" marB="91425" marR="91425" marL="91425" anchor="ctr">
                    <a:solidFill>
                      <a:srgbClr val="00FF00"/>
                    </a:solidFill>
                  </a:tcPr>
                </a:tc>
              </a:tr>
              <a:tr h="442150">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EV / EBITDA</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0&lt;EV/EBITDA&lt;4</a:t>
                      </a:r>
                      <a:endParaRPr b="1" sz="1700"/>
                    </a:p>
                  </a:txBody>
                  <a:tcPr marT="91425" marB="91425" marR="91425" marL="91425" anchor="ctr">
                    <a:solidFill>
                      <a:srgbClr val="00FF00"/>
                    </a:solidFill>
                  </a:tcPr>
                </a:tc>
              </a:tr>
              <a:tr h="431525">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PCR</a:t>
                      </a:r>
                      <a:endParaRPr b="1" sz="1700"/>
                    </a:p>
                  </a:txBody>
                  <a:tcPr marT="91425" marB="91425" marR="91425" marL="91425" anchor="ctr">
                    <a:solidFill>
                      <a:srgbClr val="00FF00"/>
                    </a:solidFill>
                  </a:tcPr>
                </a:tc>
                <a:tc>
                  <a:txBody>
                    <a:bodyPr/>
                    <a:lstStyle/>
                    <a:p>
                      <a:pPr indent="0" lvl="0" marL="0" rtl="0" algn="ctr">
                        <a:spcBef>
                          <a:spcPts val="0"/>
                        </a:spcBef>
                        <a:spcAft>
                          <a:spcPts val="0"/>
                        </a:spcAft>
                        <a:buNone/>
                      </a:pPr>
                      <a:r>
                        <a:rPr b="1" lang="en-US" sz="1700"/>
                        <a:t>0&lt;PCR&lt;10</a:t>
                      </a:r>
                      <a:endParaRPr b="1" sz="1700"/>
                    </a:p>
                  </a:txBody>
                  <a:tcPr marT="91425" marB="91425" marR="91425" marL="91425" anchor="ctr">
                    <a:solidFill>
                      <a:srgbClr val="00FF00"/>
                    </a:solidFill>
                  </a:tcPr>
                </a:tc>
              </a:tr>
              <a:tr h="431525">
                <a:tc>
                  <a:txBody>
                    <a:bodyPr/>
                    <a:lstStyle/>
                    <a:p>
                      <a:pPr indent="0" lvl="0" marL="0" rtl="0" algn="ctr">
                        <a:spcBef>
                          <a:spcPts val="0"/>
                        </a:spcBef>
                        <a:spcAft>
                          <a:spcPts val="0"/>
                        </a:spcAft>
                        <a:buNone/>
                      </a:pPr>
                      <a:r>
                        <a:rPr b="1" lang="en-US" sz="1700"/>
                        <a:t>유동성기법</a:t>
                      </a:r>
                      <a:endParaRPr b="1" sz="1700"/>
                    </a:p>
                  </a:txBody>
                  <a:tcPr marT="91425" marB="91425" marR="91425" marL="91425" anchor="ctr">
                    <a:solidFill>
                      <a:srgbClr val="C9DAF8"/>
                    </a:solidFill>
                  </a:tcPr>
                </a:tc>
                <a:tc>
                  <a:txBody>
                    <a:bodyPr/>
                    <a:lstStyle/>
                    <a:p>
                      <a:pPr indent="0" lvl="0" marL="0" rtl="0" algn="ctr">
                        <a:spcBef>
                          <a:spcPts val="0"/>
                        </a:spcBef>
                        <a:spcAft>
                          <a:spcPts val="0"/>
                        </a:spcAft>
                        <a:buNone/>
                      </a:pPr>
                      <a:r>
                        <a:rPr b="1" lang="en-US" sz="1700"/>
                        <a:t>부채비율</a:t>
                      </a:r>
                      <a:endParaRPr b="1" sz="1700"/>
                    </a:p>
                  </a:txBody>
                  <a:tcPr marT="91425" marB="91425" marR="91425" marL="91425" anchor="ctr">
                    <a:solidFill>
                      <a:srgbClr val="C9DAF8"/>
                    </a:solidFill>
                  </a:tcPr>
                </a:tc>
                <a:tc>
                  <a:txBody>
                    <a:bodyPr/>
                    <a:lstStyle/>
                    <a:p>
                      <a:pPr indent="0" lvl="0" marL="0" rtl="0" algn="ctr">
                        <a:spcBef>
                          <a:spcPts val="0"/>
                        </a:spcBef>
                        <a:spcAft>
                          <a:spcPts val="0"/>
                        </a:spcAft>
                        <a:buNone/>
                      </a:pPr>
                      <a:r>
                        <a:rPr b="1" lang="en-US" sz="1700"/>
                        <a:t>0 &lt; 부채비율 &lt;= 150%</a:t>
                      </a:r>
                      <a:endParaRPr b="1" sz="1700"/>
                    </a:p>
                  </a:txBody>
                  <a:tcPr marT="91425" marB="91425" marR="91425" marL="91425" anchor="ctr">
                    <a:solidFill>
                      <a:srgbClr val="C9DAF8"/>
                    </a:solidFill>
                  </a:tcPr>
                </a:tc>
              </a:tr>
              <a:tr h="431525">
                <a:tc>
                  <a:txBody>
                    <a:bodyPr/>
                    <a:lstStyle/>
                    <a:p>
                      <a:pPr indent="0" lvl="0" marL="0" rtl="0" algn="ctr">
                        <a:spcBef>
                          <a:spcPts val="0"/>
                        </a:spcBef>
                        <a:spcAft>
                          <a:spcPts val="0"/>
                        </a:spcAft>
                        <a:buNone/>
                      </a:pPr>
                      <a:r>
                        <a:rPr b="1" lang="en-US" sz="1700"/>
                        <a:t>유동성기법</a:t>
                      </a:r>
                      <a:endParaRPr b="1" sz="1700"/>
                    </a:p>
                  </a:txBody>
                  <a:tcPr marT="91425" marB="91425" marR="91425" marL="91425" anchor="ctr">
                    <a:solidFill>
                      <a:srgbClr val="C9DAF8"/>
                    </a:solidFill>
                  </a:tcPr>
                </a:tc>
                <a:tc>
                  <a:txBody>
                    <a:bodyPr/>
                    <a:lstStyle/>
                    <a:p>
                      <a:pPr indent="0" lvl="0" marL="0" rtl="0" algn="ctr">
                        <a:spcBef>
                          <a:spcPts val="0"/>
                        </a:spcBef>
                        <a:spcAft>
                          <a:spcPts val="0"/>
                        </a:spcAft>
                        <a:buNone/>
                      </a:pPr>
                      <a:r>
                        <a:rPr b="1" lang="en-US" sz="1700"/>
                        <a:t>유동비율</a:t>
                      </a:r>
                      <a:endParaRPr b="1" sz="1700"/>
                    </a:p>
                  </a:txBody>
                  <a:tcPr marT="91425" marB="91425" marR="91425" marL="91425" anchor="ctr">
                    <a:solidFill>
                      <a:srgbClr val="C9DAF8"/>
                    </a:solidFill>
                  </a:tcPr>
                </a:tc>
                <a:tc>
                  <a:txBody>
                    <a:bodyPr/>
                    <a:lstStyle/>
                    <a:p>
                      <a:pPr indent="0" lvl="0" marL="0" rtl="0" algn="ctr">
                        <a:spcBef>
                          <a:spcPts val="0"/>
                        </a:spcBef>
                        <a:spcAft>
                          <a:spcPts val="0"/>
                        </a:spcAft>
                        <a:buNone/>
                      </a:pPr>
                      <a:r>
                        <a:rPr b="1" lang="en-US" sz="1700"/>
                        <a:t>유동비율 &gt;= 200%</a:t>
                      </a:r>
                      <a:endParaRPr b="1" sz="1700"/>
                    </a:p>
                  </a:txBody>
                  <a:tcPr marT="91425" marB="91425" marR="91425" marL="91425" anchor="ctr">
                    <a:solidFill>
                      <a:srgbClr val="C9DAF8"/>
                    </a:solidFill>
                  </a:tcPr>
                </a:tc>
              </a:tr>
              <a:tr h="4315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재고자산회전율</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재고자산회전율&gt;12</a:t>
                      </a:r>
                      <a:endParaRPr b="1" sz="1700"/>
                    </a:p>
                  </a:txBody>
                  <a:tcPr marT="91425" marB="91425" marR="91425" marL="91425" anchor="ctr">
                    <a:solidFill>
                      <a:srgbClr val="FFFF00"/>
                    </a:solidFill>
                  </a:tcPr>
                </a:tc>
              </a:tr>
              <a:tr h="4774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매출채권회전율</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매출채권회전율&gt;6</a:t>
                      </a:r>
                      <a:endParaRPr b="1" sz="1700"/>
                    </a:p>
                  </a:txBody>
                  <a:tcPr marT="91425" marB="91425" marR="91425" marL="91425" anchor="ctr">
                    <a:solidFill>
                      <a:srgbClr val="FFFF00"/>
                    </a:solidFill>
                  </a:tcPr>
                </a:tc>
              </a:tr>
              <a:tr h="4315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순유동자산</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순유동자산&gt;(시가총액*0.5)</a:t>
                      </a:r>
                      <a:endParaRPr b="1" sz="1700"/>
                    </a:p>
                  </a:txBody>
                  <a:tcPr marT="91425" marB="91425" marR="91425" marL="91425" anchor="ctr">
                    <a:solidFill>
                      <a:srgbClr val="FFFF00"/>
                    </a:solidFill>
                  </a:tcPr>
                </a:tc>
              </a:tr>
              <a:tr h="4315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주가/순유동자산</a:t>
                      </a:r>
                      <a:endParaRPr b="1" sz="1700"/>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sz="1700"/>
                        <a:t>0 &lt; (주가/순유동자산) &lt; 1</a:t>
                      </a:r>
                      <a:endParaRPr b="1" sz="1700"/>
                    </a:p>
                  </a:txBody>
                  <a:tcPr marT="91425" marB="91425" marR="91425" marL="91425" anchor="ctr">
                    <a:solidFill>
                      <a:srgbClr val="FFFF00"/>
                    </a:solidFill>
                  </a:tcPr>
                </a:tc>
              </a:tr>
            </a:tbl>
          </a:graphicData>
        </a:graphic>
      </p:graphicFrame>
      <p:sp>
        <p:nvSpPr>
          <p:cNvPr id="1060" name="Google Shape;1060;g12e4033cc43_3_36"/>
          <p:cNvSpPr txBox="1"/>
          <p:nvPr/>
        </p:nvSpPr>
        <p:spPr>
          <a:xfrm>
            <a:off x="563300" y="1644200"/>
            <a:ext cx="17519400" cy="4926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재무지표 선택조건  : 가치투자대가(버핏,그레이엄,린치) 지표[미국기준] -</a:t>
            </a:r>
            <a:r>
              <a:rPr b="1" lang="en-US" sz="2600">
                <a:solidFill>
                  <a:schemeClr val="dk1"/>
                </a:solidFill>
                <a:latin typeface="Calibri"/>
                <a:ea typeface="Calibri"/>
                <a:cs typeface="Calibri"/>
                <a:sym typeface="Calibri"/>
              </a:rPr>
              <a:t>-&gt;</a:t>
            </a:r>
            <a:r>
              <a:rPr b="1" lang="en-US" sz="2400">
                <a:solidFill>
                  <a:schemeClr val="dk1"/>
                </a:solidFill>
                <a:latin typeface="Calibri"/>
                <a:ea typeface="Calibri"/>
                <a:cs typeface="Calibri"/>
                <a:sym typeface="Calibri"/>
              </a:rPr>
              <a:t>  우리나라 기업상황에 맞게 지표의 기준 선정</a:t>
            </a:r>
            <a:endParaRPr b="1" sz="2400">
              <a:solidFill>
                <a:schemeClr val="dk1"/>
              </a:solidFill>
              <a:latin typeface="Calibri"/>
              <a:ea typeface="Calibri"/>
              <a:cs typeface="Calibri"/>
              <a:sym typeface="Calibri"/>
            </a:endParaRPr>
          </a:p>
        </p:txBody>
      </p:sp>
      <p:sp>
        <p:nvSpPr>
          <p:cNvPr id="1061" name="Google Shape;1061;g12e4033cc43_3_36"/>
          <p:cNvSpPr txBox="1"/>
          <p:nvPr/>
        </p:nvSpPr>
        <p:spPr>
          <a:xfrm>
            <a:off x="481225" y="2201850"/>
            <a:ext cx="8401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400">
                <a:solidFill>
                  <a:schemeClr val="dk1"/>
                </a:solidFill>
                <a:latin typeface="Calibri"/>
                <a:ea typeface="Calibri"/>
                <a:cs typeface="Calibri"/>
                <a:sym typeface="Calibri"/>
              </a:rPr>
              <a:t>[가치투자대가 지표:  </a:t>
            </a:r>
            <a:r>
              <a:rPr b="1" lang="en-US" sz="2400">
                <a:solidFill>
                  <a:srgbClr val="FF0000"/>
                </a:solidFill>
                <a:latin typeface="Calibri"/>
                <a:ea typeface="Calibri"/>
                <a:cs typeface="Calibri"/>
                <a:sym typeface="Calibri"/>
              </a:rPr>
              <a:t>15</a:t>
            </a:r>
            <a:r>
              <a:rPr b="1" lang="en-US" sz="2400">
                <a:solidFill>
                  <a:schemeClr val="dk1"/>
                </a:solidFill>
                <a:latin typeface="Calibri"/>
                <a:ea typeface="Calibri"/>
                <a:cs typeface="Calibri"/>
                <a:sym typeface="Calibri"/>
              </a:rPr>
              <a:t>개] </a:t>
            </a:r>
            <a:endParaRPr b="1" sz="2400">
              <a:solidFill>
                <a:schemeClr val="dk1"/>
              </a:solidFill>
              <a:latin typeface="Calibri"/>
              <a:ea typeface="Calibri"/>
              <a:cs typeface="Calibri"/>
              <a:sym typeface="Calibri"/>
            </a:endParaRPr>
          </a:p>
        </p:txBody>
      </p:sp>
      <p:sp>
        <p:nvSpPr>
          <p:cNvPr id="1062" name="Google Shape;1062;g12e4033cc43_3_36"/>
          <p:cNvSpPr txBox="1"/>
          <p:nvPr/>
        </p:nvSpPr>
        <p:spPr>
          <a:xfrm>
            <a:off x="10300000" y="2201838"/>
            <a:ext cx="7833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400">
                <a:solidFill>
                  <a:schemeClr val="dk1"/>
                </a:solidFill>
                <a:latin typeface="Calibri"/>
                <a:ea typeface="Calibri"/>
                <a:cs typeface="Calibri"/>
                <a:sym typeface="Calibri"/>
              </a:rPr>
              <a:t>[새로운 재무지표:  </a:t>
            </a:r>
            <a:r>
              <a:rPr b="1" lang="en-US" sz="2400">
                <a:solidFill>
                  <a:srgbClr val="FF0000"/>
                </a:solidFill>
                <a:latin typeface="Calibri"/>
                <a:ea typeface="Calibri"/>
                <a:cs typeface="Calibri"/>
                <a:sym typeface="Calibri"/>
              </a:rPr>
              <a:t>13</a:t>
            </a:r>
            <a:r>
              <a:rPr b="1" lang="en-US" sz="2400">
                <a:solidFill>
                  <a:schemeClr val="dk1"/>
                </a:solidFill>
                <a:latin typeface="Calibri"/>
                <a:ea typeface="Calibri"/>
                <a:cs typeface="Calibri"/>
                <a:sym typeface="Calibri"/>
              </a:rPr>
              <a:t>개 추가]</a:t>
            </a:r>
            <a:endParaRPr b="1" sz="2400">
              <a:solidFill>
                <a:schemeClr val="dk1"/>
              </a:solidFill>
              <a:latin typeface="Calibri"/>
              <a:ea typeface="Calibri"/>
              <a:cs typeface="Calibri"/>
              <a:sym typeface="Calibri"/>
            </a:endParaRPr>
          </a:p>
        </p:txBody>
      </p:sp>
      <p:sp>
        <p:nvSpPr>
          <p:cNvPr id="1063" name="Google Shape;1063;g12e4033cc43_3_36"/>
          <p:cNvSpPr txBox="1"/>
          <p:nvPr/>
        </p:nvSpPr>
        <p:spPr>
          <a:xfrm>
            <a:off x="14505825" y="9497175"/>
            <a:ext cx="110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par>
                                <p:cTn fill="hold" nodeType="with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1000"/>
                                        <p:tgtEl>
                                          <p:spTgt spid="105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par>
                                <p:cTn fill="hold" nodeType="with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par>
                                <p:cTn fill="hold" nodeType="with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par>
                                <p:cTn fill="hold" nodeType="with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59"/>
                                        </p:tgtEl>
                                        <p:attrNameLst>
                                          <p:attrName>style.visibility</p:attrName>
                                        </p:attrNameLst>
                                      </p:cBhvr>
                                      <p:to>
                                        <p:strVal val="visible"/>
                                      </p:to>
                                    </p:set>
                                    <p:anim calcmode="lin" valueType="num">
                                      <p:cBhvr additive="base">
                                        <p:cTn dur="1000"/>
                                        <p:tgtEl>
                                          <p:spTgt spid="10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067" name="Shape 1067"/>
        <p:cNvGrpSpPr/>
        <p:nvPr/>
      </p:nvGrpSpPr>
      <p:grpSpPr>
        <a:xfrm>
          <a:off x="0" y="0"/>
          <a:ext cx="0" cy="0"/>
          <a:chOff x="0" y="0"/>
          <a:chExt cx="0" cy="0"/>
        </a:xfrm>
      </p:grpSpPr>
      <p:pic>
        <p:nvPicPr>
          <p:cNvPr id="1068" name="Google Shape;1068;g12e4033cc43_3_68"/>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069" name="Google Shape;1069;g12e4033cc43_3_68"/>
          <p:cNvGrpSpPr/>
          <p:nvPr/>
        </p:nvGrpSpPr>
        <p:grpSpPr>
          <a:xfrm>
            <a:off x="16526181" y="641870"/>
            <a:ext cx="1644349" cy="760643"/>
            <a:chOff x="16526181" y="641870"/>
            <a:chExt cx="1644349" cy="760643"/>
          </a:xfrm>
        </p:grpSpPr>
        <p:grpSp>
          <p:nvGrpSpPr>
            <p:cNvPr id="1070" name="Google Shape;1070;g12e4033cc43_3_68"/>
            <p:cNvGrpSpPr/>
            <p:nvPr/>
          </p:nvGrpSpPr>
          <p:grpSpPr>
            <a:xfrm>
              <a:off x="16526181" y="641870"/>
              <a:ext cx="760643" cy="760643"/>
              <a:chOff x="16526181" y="641870"/>
              <a:chExt cx="760643" cy="760643"/>
            </a:xfrm>
          </p:grpSpPr>
          <p:pic>
            <p:nvPicPr>
              <p:cNvPr id="1071" name="Google Shape;1071;g12e4033cc43_3_68"/>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072" name="Google Shape;1072;g12e4033cc43_3_68"/>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073" name="Google Shape;1073;g12e4033cc43_3_68"/>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074" name="Google Shape;1074;g12e4033cc43_3_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075" name="Google Shape;1075;g12e4033cc43_3_68"/>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076" name="Google Shape;1076;g12e4033cc43_3_68"/>
          <p:cNvGrpSpPr/>
          <p:nvPr/>
        </p:nvGrpSpPr>
        <p:grpSpPr>
          <a:xfrm>
            <a:off x="16526181" y="641870"/>
            <a:ext cx="1644349" cy="760643"/>
            <a:chOff x="16526181" y="641870"/>
            <a:chExt cx="1644349" cy="760643"/>
          </a:xfrm>
        </p:grpSpPr>
        <p:grpSp>
          <p:nvGrpSpPr>
            <p:cNvPr id="1077" name="Google Shape;1077;g12e4033cc43_3_68"/>
            <p:cNvGrpSpPr/>
            <p:nvPr/>
          </p:nvGrpSpPr>
          <p:grpSpPr>
            <a:xfrm>
              <a:off x="16526181" y="641870"/>
              <a:ext cx="760643" cy="760643"/>
              <a:chOff x="16526181" y="641870"/>
              <a:chExt cx="760643" cy="760643"/>
            </a:xfrm>
          </p:grpSpPr>
          <p:pic>
            <p:nvPicPr>
              <p:cNvPr id="1078" name="Google Shape;1078;g12e4033cc43_3_68"/>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079" name="Google Shape;1079;g12e4033cc43_3_68"/>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080" name="Google Shape;1080;g12e4033cc43_3_68"/>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rgbClr val="000000"/>
                </a:solidFill>
                <a:latin typeface="Calibri"/>
                <a:ea typeface="Calibri"/>
                <a:cs typeface="Calibri"/>
                <a:sym typeface="Calibri"/>
              </a:endParaRPr>
            </a:p>
          </p:txBody>
        </p:sp>
      </p:grpSp>
      <p:sp>
        <p:nvSpPr>
          <p:cNvPr id="1081" name="Google Shape;1081;g12e4033cc43_3_68"/>
          <p:cNvSpPr txBox="1"/>
          <p:nvPr/>
        </p:nvSpPr>
        <p:spPr>
          <a:xfrm>
            <a:off x="749730" y="764522"/>
            <a:ext cx="15436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FF0000"/>
                </a:solidFill>
                <a:latin typeface="Arial"/>
                <a:ea typeface="Arial"/>
                <a:cs typeface="Arial"/>
                <a:sym typeface="Arial"/>
              </a:rPr>
              <a:t>종목 선정조건</a:t>
            </a:r>
            <a:r>
              <a:rPr b="1" lang="en-US" sz="4000">
                <a:solidFill>
                  <a:srgbClr val="FF0000"/>
                </a:solidFill>
              </a:rPr>
              <a:t>을</a:t>
            </a:r>
            <a:r>
              <a:rPr b="1" i="0" lang="en-US" sz="4000" u="none" cap="none" strike="noStrike">
                <a:solidFill>
                  <a:srgbClr val="FF0000"/>
                </a:solidFill>
                <a:latin typeface="Arial"/>
                <a:ea typeface="Arial"/>
                <a:cs typeface="Arial"/>
                <a:sym typeface="Arial"/>
              </a:rPr>
              <a:t> KOSPI 기준에 맞게 조정</a:t>
            </a:r>
            <a:endParaRPr b="1" i="0" sz="1400" u="none" cap="none" strike="noStrike">
              <a:solidFill>
                <a:srgbClr val="FF0000"/>
              </a:solidFill>
              <a:latin typeface="Arial"/>
              <a:ea typeface="Arial"/>
              <a:cs typeface="Arial"/>
              <a:sym typeface="Arial"/>
            </a:endParaRPr>
          </a:p>
        </p:txBody>
      </p:sp>
      <p:sp>
        <p:nvSpPr>
          <p:cNvPr id="1082" name="Google Shape;1082;g12e4033cc43_3_68"/>
          <p:cNvSpPr txBox="1"/>
          <p:nvPr/>
        </p:nvSpPr>
        <p:spPr>
          <a:xfrm>
            <a:off x="651000" y="1928775"/>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종목 선택조건</a:t>
            </a:r>
            <a:r>
              <a:rPr b="1" i="0" lang="en-US" sz="2400" u="none" cap="none" strike="noStrike">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조정</a:t>
            </a:r>
            <a:endParaRPr b="1" i="0" sz="2400" u="none" cap="none" strike="noStrike">
              <a:solidFill>
                <a:schemeClr val="dk1"/>
              </a:solidFill>
              <a:latin typeface="Calibri"/>
              <a:ea typeface="Calibri"/>
              <a:cs typeface="Calibri"/>
              <a:sym typeface="Calibri"/>
            </a:endParaRPr>
          </a:p>
        </p:txBody>
      </p:sp>
      <p:sp>
        <p:nvSpPr>
          <p:cNvPr id="1083" name="Google Shape;1083;g12e4033cc43_3_68"/>
          <p:cNvSpPr txBox="1"/>
          <p:nvPr/>
        </p:nvSpPr>
        <p:spPr>
          <a:xfrm>
            <a:off x="2413100" y="2518625"/>
            <a:ext cx="6275400" cy="221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선택 조건별</a:t>
            </a:r>
            <a:r>
              <a:rPr lang="en-US" sz="2800">
                <a:solidFill>
                  <a:schemeClr val="dk1"/>
                </a:solidFill>
                <a:latin typeface="Calibri"/>
                <a:ea typeface="Calibri"/>
                <a:cs typeface="Calibri"/>
                <a:sym typeface="Calibri"/>
              </a:rPr>
              <a:t>로</a:t>
            </a:r>
            <a:r>
              <a:rPr b="0" i="0" lang="en-US" sz="2800" u="none" cap="none" strike="noStrike">
                <a:solidFill>
                  <a:schemeClr val="dk1"/>
                </a:solidFill>
                <a:latin typeface="Calibri"/>
                <a:ea typeface="Calibri"/>
                <a:cs typeface="Calibri"/>
                <a:sym typeface="Calibri"/>
              </a:rPr>
              <a:t> 통계를 확인 </a:t>
            </a:r>
            <a:endParaRPr b="0" i="0" sz="2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상위</a:t>
            </a:r>
            <a:r>
              <a:rPr b="0" i="0" lang="en-US" sz="2800" u="none" cap="none" strike="noStrike">
                <a:solidFill>
                  <a:schemeClr val="dk1"/>
                </a:solidFill>
                <a:latin typeface="Calibri"/>
                <a:ea typeface="Calibri"/>
                <a:cs typeface="Calibri"/>
                <a:sym typeface="Calibri"/>
              </a:rPr>
              <a:t> </a:t>
            </a:r>
            <a:r>
              <a:rPr b="1" lang="en-US" sz="3000" u="sng">
                <a:solidFill>
                  <a:srgbClr val="FF0000"/>
                </a:solidFill>
                <a:latin typeface="Calibri"/>
                <a:ea typeface="Calibri"/>
                <a:cs typeface="Calibri"/>
                <a:sym typeface="Calibri"/>
              </a:rPr>
              <a:t>2</a:t>
            </a:r>
            <a:r>
              <a:rPr b="1" i="0" lang="en-US" sz="3000" u="sng" cap="none" strike="noStrike">
                <a:solidFill>
                  <a:srgbClr val="FF0000"/>
                </a:solidFill>
                <a:latin typeface="Calibri"/>
                <a:ea typeface="Calibri"/>
                <a:cs typeface="Calibri"/>
                <a:sym typeface="Calibri"/>
              </a:rPr>
              <a:t>5%  </a:t>
            </a:r>
            <a:r>
              <a:rPr b="0" i="0" lang="en-US" sz="2700" u="none" cap="none" strike="noStrike">
                <a:solidFill>
                  <a:schemeClr val="dk1"/>
                </a:solidFill>
                <a:latin typeface="Calibri"/>
                <a:ea typeface="Calibri"/>
                <a:cs typeface="Calibri"/>
                <a:sym typeface="Calibri"/>
              </a:rPr>
              <a:t>수준</a:t>
            </a:r>
            <a:r>
              <a:rPr b="0" i="0" lang="en-US" sz="2800" u="none" cap="none" strike="noStrike">
                <a:solidFill>
                  <a:schemeClr val="dk1"/>
                </a:solidFill>
                <a:latin typeface="Calibri"/>
                <a:ea typeface="Calibri"/>
                <a:cs typeface="Calibri"/>
                <a:sym typeface="Calibri"/>
              </a:rPr>
              <a:t>으로</a:t>
            </a:r>
            <a:r>
              <a:rPr lang="en-US" sz="2800">
                <a:solidFill>
                  <a:schemeClr val="dk1"/>
                </a:solidFill>
                <a:latin typeface="Calibri"/>
                <a:ea typeface="Calibri"/>
                <a:cs typeface="Calibri"/>
                <a:sym typeface="Calibri"/>
              </a:rPr>
              <a:t> 선택조건 조정 </a:t>
            </a:r>
            <a:r>
              <a:rPr b="0" i="0" lang="en-US" sz="2800" u="none" cap="none" strike="noStrike">
                <a:solidFill>
                  <a:schemeClr val="dk1"/>
                </a:solidFill>
                <a:latin typeface="Calibri"/>
                <a:ea typeface="Calibri"/>
                <a:cs typeface="Calibri"/>
                <a:sym typeface="Calibri"/>
              </a:rPr>
              <a:t> </a:t>
            </a:r>
            <a:r>
              <a:rPr b="0" i="0" lang="en-US" sz="2900" u="none" cap="none" strike="noStrike">
                <a:solidFill>
                  <a:schemeClr val="dk1"/>
                </a:solidFill>
                <a:latin typeface="Calibri"/>
                <a:ea typeface="Calibri"/>
                <a:cs typeface="Calibri"/>
                <a:sym typeface="Calibri"/>
              </a:rPr>
              <a:t> </a:t>
            </a:r>
            <a:endParaRPr b="0" i="0" sz="2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1" i="0" lang="en-US" sz="3100" u="none" cap="none" strike="noStrike">
                <a:solidFill>
                  <a:srgbClr val="FE3431"/>
                </a:solidFill>
                <a:latin typeface="Calibri"/>
                <a:ea typeface="Calibri"/>
                <a:cs typeface="Calibri"/>
                <a:sym typeface="Calibri"/>
              </a:rPr>
              <a:t> </a:t>
            </a:r>
            <a:endParaRPr b="0" i="0" sz="2900" u="none" cap="none" strike="noStrike">
              <a:solidFill>
                <a:schemeClr val="dk1"/>
              </a:solidFill>
              <a:latin typeface="Calibri"/>
              <a:ea typeface="Calibri"/>
              <a:cs typeface="Calibri"/>
              <a:sym typeface="Calibri"/>
            </a:endParaRPr>
          </a:p>
        </p:txBody>
      </p:sp>
      <p:sp>
        <p:nvSpPr>
          <p:cNvPr id="1084" name="Google Shape;1084;g12e4033cc43_3_68"/>
          <p:cNvSpPr/>
          <p:nvPr/>
        </p:nvSpPr>
        <p:spPr>
          <a:xfrm flipH="1">
            <a:off x="11569650" y="4944600"/>
            <a:ext cx="4279800" cy="960300"/>
          </a:xfrm>
          <a:prstGeom prst="rect">
            <a:avLst/>
          </a:prstGeom>
          <a:noFill/>
          <a:ln cap="flat" cmpd="sng" w="3810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85" name="Google Shape;1085;g12e4033cc43_3_68"/>
          <p:cNvSpPr txBox="1"/>
          <p:nvPr/>
        </p:nvSpPr>
        <p:spPr>
          <a:xfrm>
            <a:off x="1533850" y="4702363"/>
            <a:ext cx="7842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n-US" sz="2500">
                <a:latin typeface="Calibri"/>
                <a:ea typeface="Calibri"/>
                <a:cs typeface="Calibri"/>
                <a:sym typeface="Calibri"/>
              </a:rPr>
              <a:t>ex) </a:t>
            </a:r>
            <a:r>
              <a:rPr b="1" i="0" lang="en-US" sz="2500" u="none" cap="none" strike="noStrike">
                <a:solidFill>
                  <a:srgbClr val="000000"/>
                </a:solidFill>
                <a:latin typeface="Calibri"/>
                <a:ea typeface="Calibri"/>
                <a:cs typeface="Calibri"/>
                <a:sym typeface="Calibri"/>
              </a:rPr>
              <a:t>기존 설정 ROA </a:t>
            </a:r>
            <a:r>
              <a:rPr b="1" i="0" lang="en-US" sz="3000" u="none" cap="none" strike="noStrike">
                <a:solidFill>
                  <a:srgbClr val="000000"/>
                </a:solidFill>
                <a:latin typeface="Calibri"/>
                <a:ea typeface="Calibri"/>
                <a:cs typeface="Calibri"/>
                <a:sym typeface="Calibri"/>
              </a:rPr>
              <a:t>&gt;</a:t>
            </a:r>
            <a:r>
              <a:rPr b="1" i="0" lang="en-US" sz="2500" u="none" cap="none" strike="noStrike">
                <a:solidFill>
                  <a:srgbClr val="000000"/>
                </a:solidFill>
                <a:latin typeface="Calibri"/>
                <a:ea typeface="Calibri"/>
                <a:cs typeface="Calibri"/>
                <a:sym typeface="Calibri"/>
              </a:rPr>
              <a:t> </a:t>
            </a:r>
            <a:r>
              <a:rPr b="1" i="0" lang="en-US" sz="2800" u="none" cap="none" strike="noStrike">
                <a:solidFill>
                  <a:schemeClr val="dk2"/>
                </a:solidFill>
                <a:latin typeface="Calibri"/>
                <a:ea typeface="Calibri"/>
                <a:cs typeface="Calibri"/>
                <a:sym typeface="Calibri"/>
              </a:rPr>
              <a:t> 7% </a:t>
            </a:r>
            <a:r>
              <a:rPr b="1" i="0" lang="en-US" sz="2800" u="none" cap="none" strike="noStrike">
                <a:solidFill>
                  <a:srgbClr val="000000"/>
                </a:solidFill>
                <a:latin typeface="Calibri"/>
                <a:ea typeface="Calibri"/>
                <a:cs typeface="Calibri"/>
                <a:sym typeface="Calibri"/>
              </a:rPr>
              <a:t>             </a:t>
            </a:r>
            <a:r>
              <a:rPr b="1" i="0" lang="en-US" sz="2500" u="none" cap="none" strike="noStrike">
                <a:solidFill>
                  <a:srgbClr val="000000"/>
                </a:solidFill>
                <a:latin typeface="Calibri"/>
                <a:ea typeface="Calibri"/>
                <a:cs typeface="Calibri"/>
                <a:sym typeface="Calibri"/>
              </a:rPr>
              <a:t>ROA </a:t>
            </a:r>
            <a:r>
              <a:rPr b="1" i="0" lang="en-US" sz="3000" u="none" cap="none" strike="noStrike">
                <a:solidFill>
                  <a:srgbClr val="000000"/>
                </a:solidFill>
                <a:latin typeface="Calibri"/>
                <a:ea typeface="Calibri"/>
                <a:cs typeface="Calibri"/>
                <a:sym typeface="Calibri"/>
              </a:rPr>
              <a:t>&gt; </a:t>
            </a:r>
            <a:r>
              <a:rPr b="1" i="0" lang="en-US" sz="2800" u="none" cap="none" strike="noStrike">
                <a:solidFill>
                  <a:schemeClr val="dk2"/>
                </a:solidFill>
                <a:latin typeface="Calibri"/>
                <a:ea typeface="Calibri"/>
                <a:cs typeface="Calibri"/>
                <a:sym typeface="Calibri"/>
              </a:rPr>
              <a:t>5.4%</a:t>
            </a:r>
            <a:r>
              <a:rPr b="1" i="0" lang="en-US" sz="2500" u="none" cap="none" strike="noStrike">
                <a:solidFill>
                  <a:schemeClr val="dk1"/>
                </a:solidFill>
                <a:latin typeface="Calibri"/>
                <a:ea typeface="Calibri"/>
                <a:cs typeface="Calibri"/>
                <a:sym typeface="Calibri"/>
              </a:rPr>
              <a:t> 으로 변경</a:t>
            </a:r>
            <a:endParaRPr b="1" i="0" sz="2200" u="none" cap="none" strike="noStrike">
              <a:solidFill>
                <a:schemeClr val="dk1"/>
              </a:solidFill>
              <a:latin typeface="Calibri"/>
              <a:ea typeface="Calibri"/>
              <a:cs typeface="Calibri"/>
              <a:sym typeface="Calibri"/>
            </a:endParaRPr>
          </a:p>
        </p:txBody>
      </p:sp>
      <p:sp>
        <p:nvSpPr>
          <p:cNvPr id="1086" name="Google Shape;1086;g12e4033cc43_3_68"/>
          <p:cNvSpPr txBox="1"/>
          <p:nvPr/>
        </p:nvSpPr>
        <p:spPr>
          <a:xfrm>
            <a:off x="4402838" y="7359017"/>
            <a:ext cx="5540700" cy="121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Calibri"/>
                <a:ea typeface="Calibri"/>
                <a:cs typeface="Calibri"/>
                <a:sym typeface="Calibri"/>
              </a:rPr>
              <a:t>KOSPI 시장에 어울리는 재무비율 값 수정</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2100" u="none" cap="none" strike="noStrike">
                <a:solidFill>
                  <a:schemeClr val="dk1"/>
                </a:solidFill>
                <a:latin typeface="Calibri"/>
                <a:ea typeface="Calibri"/>
                <a:cs typeface="Calibri"/>
                <a:sym typeface="Calibri"/>
              </a:rPr>
              <a:t>문병로 교수의 메트릭 스튜디오 서적 참고</a:t>
            </a:r>
            <a:endParaRPr b="1" i="0" sz="2100" u="none" cap="none" strike="noStrike">
              <a:solidFill>
                <a:srgbClr val="000000"/>
              </a:solidFill>
              <a:latin typeface="Calibri"/>
              <a:ea typeface="Calibri"/>
              <a:cs typeface="Calibri"/>
              <a:sym typeface="Calibri"/>
            </a:endParaRPr>
          </a:p>
        </p:txBody>
      </p:sp>
      <p:pic>
        <p:nvPicPr>
          <p:cNvPr id="1087" name="Google Shape;1087;g12e4033cc43_3_68"/>
          <p:cNvPicPr preferRelativeResize="0"/>
          <p:nvPr/>
        </p:nvPicPr>
        <p:blipFill rotWithShape="1">
          <a:blip r:embed="rId6">
            <a:alphaModFix/>
          </a:blip>
          <a:srcRect b="0" l="0" r="0" t="0"/>
          <a:stretch/>
        </p:blipFill>
        <p:spPr>
          <a:xfrm>
            <a:off x="1533850" y="6397450"/>
            <a:ext cx="2272400" cy="3139025"/>
          </a:xfrm>
          <a:prstGeom prst="rect">
            <a:avLst/>
          </a:prstGeom>
          <a:noFill/>
          <a:ln>
            <a:noFill/>
          </a:ln>
        </p:spPr>
      </p:pic>
      <p:graphicFrame>
        <p:nvGraphicFramePr>
          <p:cNvPr id="1088" name="Google Shape;1088;g12e4033cc43_3_68"/>
          <p:cNvGraphicFramePr/>
          <p:nvPr/>
        </p:nvGraphicFramePr>
        <p:xfrm>
          <a:off x="10842650" y="1836822"/>
          <a:ext cx="3000000" cy="3000000"/>
        </p:xfrm>
        <a:graphic>
          <a:graphicData uri="http://schemas.openxmlformats.org/drawingml/2006/table">
            <a:tbl>
              <a:tblPr>
                <a:noFill/>
                <a:tableStyleId>{A46BF4E5-81EF-4847-8290-4AC7BC036A31}</a:tableStyleId>
              </a:tblPr>
              <a:tblGrid>
                <a:gridCol w="2750725"/>
                <a:gridCol w="2750725"/>
              </a:tblGrid>
              <a:tr h="579100">
                <a:tc>
                  <a:txBody>
                    <a:bodyPr/>
                    <a:lstStyle/>
                    <a:p>
                      <a:pPr indent="0" lvl="0" marL="0" marR="0" rtl="0" algn="ctr">
                        <a:lnSpc>
                          <a:spcPct val="100000"/>
                        </a:lnSpc>
                        <a:spcBef>
                          <a:spcPts val="0"/>
                        </a:spcBef>
                        <a:spcAft>
                          <a:spcPts val="0"/>
                        </a:spcAft>
                        <a:buClr>
                          <a:srgbClr val="000000"/>
                        </a:buClr>
                        <a:buSzPts val="2600"/>
                        <a:buFont typeface="Arial"/>
                        <a:buNone/>
                      </a:pPr>
                      <a:r>
                        <a:rPr b="1" lang="en-US" sz="2600" u="none" cap="none" strike="noStrike">
                          <a:solidFill>
                            <a:schemeClr val="lt1"/>
                          </a:solidFill>
                        </a:rPr>
                        <a:t>ROA</a:t>
                      </a:r>
                      <a:endParaRPr b="1" sz="2600" u="none" cap="none" strike="noStrike">
                        <a:solidFill>
                          <a:schemeClr val="lt1"/>
                        </a:solidFill>
                      </a:endParaRPr>
                    </a:p>
                  </a:txBody>
                  <a:tcPr marT="91425" marB="91425" marR="91425" marL="91425">
                    <a:solidFill>
                      <a:srgbClr val="888888"/>
                    </a:solidFill>
                  </a:tcPr>
                </a:tc>
                <a:tc>
                  <a:txBody>
                    <a:bodyPr/>
                    <a:lstStyle/>
                    <a:p>
                      <a:pPr indent="0" lvl="0" marL="0" marR="0" rtl="0" algn="ctr">
                        <a:lnSpc>
                          <a:spcPct val="100000"/>
                        </a:lnSpc>
                        <a:spcBef>
                          <a:spcPts val="0"/>
                        </a:spcBef>
                        <a:spcAft>
                          <a:spcPts val="0"/>
                        </a:spcAft>
                        <a:buClr>
                          <a:srgbClr val="000000"/>
                        </a:buClr>
                        <a:buSzPts val="2600"/>
                        <a:buFont typeface="Arial"/>
                        <a:buNone/>
                      </a:pPr>
                      <a:r>
                        <a:rPr b="1" lang="en-US" sz="2600" u="none" cap="none" strike="noStrike">
                          <a:solidFill>
                            <a:schemeClr val="lt1"/>
                          </a:solidFill>
                        </a:rPr>
                        <a:t>Value</a:t>
                      </a:r>
                      <a:endParaRPr b="1" sz="2600" u="none" cap="none" strike="noStrike">
                        <a:solidFill>
                          <a:schemeClr val="lt1"/>
                        </a:solidFill>
                      </a:endParaRPr>
                    </a:p>
                  </a:txBody>
                  <a:tcPr marT="91425" marB="91425" marR="91425" marL="91425">
                    <a:solidFill>
                      <a:srgbClr val="888888"/>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count</a:t>
                      </a:r>
                      <a:endParaRPr sz="1800" u="none" cap="none" strike="noStrike"/>
                    </a:p>
                  </a:txBody>
                  <a:tcPr marT="91425" marB="91425" marR="91425" marL="91425">
                    <a:solidFill>
                      <a:srgbClr val="CACAC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10951.000000</a:t>
                      </a:r>
                      <a:endParaRPr sz="1800" u="none" cap="none" strike="noStrike"/>
                    </a:p>
                  </a:txBody>
                  <a:tcPr marT="91425" marB="91425" marR="91425" marL="91425">
                    <a:solidFill>
                      <a:srgbClr val="CACACA"/>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mean</a:t>
                      </a:r>
                      <a:endParaRPr sz="1800" u="none" cap="none" strike="noStrike"/>
                    </a:p>
                  </a:txBody>
                  <a:tcPr marT="91425" marB="91425" marR="91425" marL="91425">
                    <a:solidFill>
                      <a:srgbClr val="D8D8D8"/>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6.047846</a:t>
                      </a:r>
                      <a:endParaRPr sz="1800" u="none" cap="none" strike="noStrike"/>
                    </a:p>
                  </a:txBody>
                  <a:tcPr marT="91425" marB="91425" marR="91425" marL="91425">
                    <a:solidFill>
                      <a:srgbClr val="D8D8D8"/>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std</a:t>
                      </a:r>
                      <a:endParaRPr sz="1800" u="none" cap="none" strike="noStrike"/>
                    </a:p>
                  </a:txBody>
                  <a:tcPr marT="91425" marB="91425" marR="91425" marL="91425">
                    <a:solidFill>
                      <a:srgbClr val="CACAC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191.869030</a:t>
                      </a:r>
                      <a:endParaRPr sz="1800" u="none" cap="none" strike="noStrike"/>
                    </a:p>
                  </a:txBody>
                  <a:tcPr marT="91425" marB="91425" marR="91425" marL="91425">
                    <a:solidFill>
                      <a:srgbClr val="CACACA"/>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min</a:t>
                      </a:r>
                      <a:endParaRPr sz="1800" u="none" cap="none" strike="noStrike"/>
                    </a:p>
                  </a:txBody>
                  <a:tcPr marT="91425" marB="91425" marR="91425" marL="91425">
                    <a:solidFill>
                      <a:srgbClr val="D8D8D8"/>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-1410.497718</a:t>
                      </a:r>
                      <a:endParaRPr sz="1800" u="none" cap="none" strike="noStrike"/>
                    </a:p>
                  </a:txBody>
                  <a:tcPr marT="91425" marB="91425" marR="91425" marL="91425">
                    <a:solidFill>
                      <a:srgbClr val="D8D8D8"/>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25%</a:t>
                      </a:r>
                      <a:endParaRPr sz="1800" u="none" cap="none" strike="noStrike"/>
                    </a:p>
                  </a:txBody>
                  <a:tcPr marT="91425" marB="91425" marR="91425" marL="91425">
                    <a:solidFill>
                      <a:srgbClr val="CACAC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0.443292</a:t>
                      </a:r>
                      <a:endParaRPr sz="1800" u="none" cap="none" strike="noStrike"/>
                    </a:p>
                  </a:txBody>
                  <a:tcPr marT="91425" marB="91425" marR="91425" marL="91425">
                    <a:solidFill>
                      <a:srgbClr val="CACACA"/>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50%</a:t>
                      </a:r>
                      <a:endParaRPr sz="1800" u="none" cap="none" strike="noStrike"/>
                    </a:p>
                  </a:txBody>
                  <a:tcPr marT="91425" marB="91425" marR="91425" marL="91425">
                    <a:solidFill>
                      <a:srgbClr val="D8D8D8"/>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2.443295</a:t>
                      </a:r>
                      <a:endParaRPr sz="1800" u="none" cap="none" strike="noStrike"/>
                    </a:p>
                  </a:txBody>
                  <a:tcPr marT="91425" marB="91425" marR="91425" marL="91425">
                    <a:solidFill>
                      <a:srgbClr val="D8D8D8"/>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75%</a:t>
                      </a:r>
                      <a:endParaRPr sz="1800" u="none" cap="none" strike="noStrike"/>
                    </a:p>
                  </a:txBody>
                  <a:tcPr marT="91425" marB="91425" marR="91425" marL="91425">
                    <a:solidFill>
                      <a:srgbClr val="CACAC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5.490085</a:t>
                      </a:r>
                      <a:endParaRPr sz="1800" u="none" cap="none" strike="noStrike"/>
                    </a:p>
                  </a:txBody>
                  <a:tcPr marT="91425" marB="91425" marR="91425" marL="91425">
                    <a:solidFill>
                      <a:srgbClr val="CACACA"/>
                    </a:solidFill>
                  </a:tcPr>
                </a:tc>
              </a:tr>
              <a:tr h="457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max</a:t>
                      </a:r>
                      <a:endParaRPr sz="1800" u="none" cap="none" strike="noStrike"/>
                    </a:p>
                  </a:txBody>
                  <a:tcPr marT="91425" marB="91425" marR="91425" marL="91425">
                    <a:solidFill>
                      <a:srgbClr val="D8D8D8"/>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17995.147679</a:t>
                      </a:r>
                      <a:endParaRPr sz="1800" u="none" cap="none" strike="noStrike"/>
                    </a:p>
                  </a:txBody>
                  <a:tcPr marT="91425" marB="91425" marR="91425" marL="91425">
                    <a:solidFill>
                      <a:srgbClr val="D8D8D8"/>
                    </a:solidFill>
                  </a:tcPr>
                </a:tc>
              </a:tr>
            </a:tbl>
          </a:graphicData>
        </a:graphic>
      </p:graphicFrame>
      <p:sp>
        <p:nvSpPr>
          <p:cNvPr id="1089" name="Google Shape;1089;g12e4033cc43_3_68"/>
          <p:cNvSpPr/>
          <p:nvPr/>
        </p:nvSpPr>
        <p:spPr>
          <a:xfrm>
            <a:off x="5186050" y="4863163"/>
            <a:ext cx="538500" cy="324900"/>
          </a:xfrm>
          <a:prstGeom prst="rightArrow">
            <a:avLst>
              <a:gd fmla="val 50000" name="adj1"/>
              <a:gd fmla="val 50000" name="adj2"/>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F497D"/>
              </a:solidFill>
              <a:latin typeface="Arial"/>
              <a:ea typeface="Arial"/>
              <a:cs typeface="Arial"/>
              <a:sym typeface="Arial"/>
            </a:endParaRPr>
          </a:p>
        </p:txBody>
      </p:sp>
      <p:graphicFrame>
        <p:nvGraphicFramePr>
          <p:cNvPr id="1090" name="Google Shape;1090;g12e4033cc43_3_68"/>
          <p:cNvGraphicFramePr/>
          <p:nvPr/>
        </p:nvGraphicFramePr>
        <p:xfrm>
          <a:off x="10842650" y="6734300"/>
          <a:ext cx="3000000" cy="3000000"/>
        </p:xfrm>
        <a:graphic>
          <a:graphicData uri="http://schemas.openxmlformats.org/drawingml/2006/table">
            <a:tbl>
              <a:tblPr>
                <a:noFill/>
                <a:tableStyleId>{A46BF4E5-81EF-4847-8290-4AC7BC036A31}</a:tableStyleId>
              </a:tblPr>
              <a:tblGrid>
                <a:gridCol w="2770350"/>
                <a:gridCol w="2770350"/>
              </a:tblGrid>
              <a:tr h="689400">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lt1"/>
                          </a:solidFill>
                        </a:rPr>
                        <a:t>PBR</a:t>
                      </a:r>
                      <a:endParaRPr b="1" sz="2500" u="none" cap="none" strike="noStrike">
                        <a:solidFill>
                          <a:schemeClr val="lt1"/>
                        </a:solidFill>
                      </a:endParaRPr>
                    </a:p>
                  </a:txBody>
                  <a:tcPr marT="91425" marB="91425" marR="91425" marL="91425">
                    <a:solidFill>
                      <a:srgbClr val="7F7F7F"/>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lt1"/>
                          </a:solidFill>
                        </a:rPr>
                        <a:t>PER</a:t>
                      </a:r>
                      <a:endParaRPr b="1" sz="2500" u="none" cap="none" strike="noStrike">
                        <a:solidFill>
                          <a:schemeClr val="lt1"/>
                        </a:solidFill>
                      </a:endParaRPr>
                    </a:p>
                  </a:txBody>
                  <a:tcPr marT="91425" marB="91425" marR="91425" marL="91425">
                    <a:solidFill>
                      <a:srgbClr val="7F7F7F"/>
                    </a:solidFill>
                  </a:tcPr>
                </a:tc>
              </a:tr>
              <a:tr h="790125">
                <a:tc>
                  <a:txBody>
                    <a:bodyPr/>
                    <a:lstStyle/>
                    <a:p>
                      <a:pPr indent="0" lvl="0" marL="0" marR="0" rtl="0" algn="ctr">
                        <a:lnSpc>
                          <a:spcPct val="100000"/>
                        </a:lnSpc>
                        <a:spcBef>
                          <a:spcPts val="0"/>
                        </a:spcBef>
                        <a:spcAft>
                          <a:spcPts val="0"/>
                        </a:spcAft>
                        <a:buClr>
                          <a:schemeClr val="dk1"/>
                        </a:buClr>
                        <a:buSzPts val="1100"/>
                        <a:buFont typeface="Arial"/>
                        <a:buNone/>
                      </a:pPr>
                      <a:r>
                        <a:rPr b="1" lang="en-US" sz="1700" u="none" cap="none" strike="noStrike">
                          <a:solidFill>
                            <a:schemeClr val="dk1"/>
                          </a:solidFill>
                        </a:rPr>
                        <a:t>0.65% → 1% 이하</a:t>
                      </a:r>
                      <a:endParaRPr sz="1700" u="none" cap="none" strike="noStrike"/>
                    </a:p>
                  </a:txBody>
                  <a:tcPr marT="91425" marB="91425" marR="91425" marL="91425" anchor="ctr">
                    <a:solidFill>
                      <a:srgbClr val="CACACA"/>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US" sz="1700" u="none" cap="none" strike="noStrike">
                          <a:solidFill>
                            <a:schemeClr val="dk1"/>
                          </a:solidFill>
                        </a:rPr>
                        <a:t>0 &lt; PER &lt; (18 * 04) → 10% 이하</a:t>
                      </a:r>
                      <a:endParaRPr sz="1700" u="none" cap="none" strike="noStrike"/>
                    </a:p>
                  </a:txBody>
                  <a:tcPr marT="91425" marB="91425" marR="91425" marL="91425" anchor="ctr">
                    <a:solidFill>
                      <a:srgbClr val="CACACA"/>
                    </a:solidFill>
                  </a:tcPr>
                </a:tc>
              </a:tr>
              <a:tr h="742900">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lt1"/>
                          </a:solidFill>
                        </a:rPr>
                        <a:t>PCR</a:t>
                      </a:r>
                      <a:endParaRPr b="1" sz="2500" u="none" cap="none" strike="noStrike">
                        <a:solidFill>
                          <a:schemeClr val="lt1"/>
                        </a:solidFill>
                      </a:endParaRPr>
                    </a:p>
                  </a:txBody>
                  <a:tcPr marT="91425" marB="91425" marR="91425" marL="91425">
                    <a:solidFill>
                      <a:srgbClr val="888888"/>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lt1"/>
                          </a:solidFill>
                        </a:rPr>
                        <a:t>ROE</a:t>
                      </a:r>
                      <a:endParaRPr b="1" sz="2500" u="none" cap="none" strike="noStrike">
                        <a:solidFill>
                          <a:schemeClr val="lt1"/>
                        </a:solidFill>
                      </a:endParaRPr>
                    </a:p>
                  </a:txBody>
                  <a:tcPr marT="91425" marB="91425" marR="91425" marL="91425">
                    <a:solidFill>
                      <a:srgbClr val="888888"/>
                    </a:solidFill>
                  </a:tcPr>
                </a:tc>
              </a:tr>
              <a:tr h="824150">
                <a:tc>
                  <a:txBody>
                    <a:bodyPr/>
                    <a:lstStyle/>
                    <a:p>
                      <a:pPr indent="0" lvl="0" marL="0" marR="0" rtl="0" algn="ctr">
                        <a:lnSpc>
                          <a:spcPct val="100000"/>
                        </a:lnSpc>
                        <a:spcBef>
                          <a:spcPts val="0"/>
                        </a:spcBef>
                        <a:spcAft>
                          <a:spcPts val="0"/>
                        </a:spcAft>
                        <a:buClr>
                          <a:schemeClr val="dk1"/>
                        </a:buClr>
                        <a:buSzPts val="1100"/>
                        <a:buFont typeface="Arial"/>
                        <a:buNone/>
                      </a:pPr>
                      <a:r>
                        <a:rPr b="1" lang="en-US" sz="1700" u="none" cap="none" strike="noStrike">
                          <a:solidFill>
                            <a:schemeClr val="dk1"/>
                          </a:solidFill>
                        </a:rPr>
                        <a:t>10% → 8% 이하</a:t>
                      </a:r>
                      <a:endParaRPr b="1" sz="1700" u="none" cap="none" strike="noStrike">
                        <a:solidFill>
                          <a:schemeClr val="dk1"/>
                        </a:solidFill>
                      </a:endParaRPr>
                    </a:p>
                  </a:txBody>
                  <a:tcPr marT="91425" marB="91425" marR="91425" marL="91425" anchor="ctr">
                    <a:solidFill>
                      <a:srgbClr val="CACACA"/>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US" sz="1700" u="none" cap="none" strike="noStrike">
                          <a:solidFill>
                            <a:schemeClr val="dk1"/>
                          </a:solidFill>
                        </a:rPr>
                        <a:t>10% → 7% 이상</a:t>
                      </a:r>
                      <a:endParaRPr sz="1700" u="none" cap="none" strike="noStrike"/>
                    </a:p>
                  </a:txBody>
                  <a:tcPr marT="91425" marB="91425" marR="91425" marL="91425" anchor="ctr">
                    <a:solidFill>
                      <a:srgbClr val="CACACA"/>
                    </a:solidFill>
                  </a:tcPr>
                </a:tc>
              </a:tr>
            </a:tbl>
          </a:graphicData>
        </a:graphic>
      </p:graphicFrame>
      <p:sp>
        <p:nvSpPr>
          <p:cNvPr id="1091" name="Google Shape;1091;g12e4033cc43_3_68"/>
          <p:cNvSpPr/>
          <p:nvPr/>
        </p:nvSpPr>
        <p:spPr>
          <a:xfrm>
            <a:off x="9943550" y="8095126"/>
            <a:ext cx="538500" cy="324900"/>
          </a:xfrm>
          <a:prstGeom prst="rightArrow">
            <a:avLst>
              <a:gd fmla="val 50000" name="adj1"/>
              <a:gd fmla="val 50000" name="adj2"/>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F497D"/>
              </a:solidFill>
              <a:latin typeface="Arial"/>
              <a:ea typeface="Arial"/>
              <a:cs typeface="Arial"/>
              <a:sym typeface="Arial"/>
            </a:endParaRPr>
          </a:p>
        </p:txBody>
      </p:sp>
      <p:sp>
        <p:nvSpPr>
          <p:cNvPr id="1092" name="Google Shape;1092;g12e4033cc43_3_68"/>
          <p:cNvSpPr/>
          <p:nvPr/>
        </p:nvSpPr>
        <p:spPr>
          <a:xfrm flipH="1">
            <a:off x="10842700" y="5188075"/>
            <a:ext cx="5501400" cy="885300"/>
          </a:xfrm>
          <a:prstGeom prst="rect">
            <a:avLst/>
          </a:prstGeom>
          <a:noFill/>
          <a:ln cap="flat" cmpd="sng" w="28575">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44" name="Shape 244"/>
        <p:cNvGrpSpPr/>
        <p:nvPr/>
      </p:nvGrpSpPr>
      <p:grpSpPr>
        <a:xfrm>
          <a:off x="0" y="0"/>
          <a:ext cx="0" cy="0"/>
          <a:chOff x="0" y="0"/>
          <a:chExt cx="0" cy="0"/>
        </a:xfrm>
      </p:grpSpPr>
      <p:sp>
        <p:nvSpPr>
          <p:cNvPr id="245" name="Google Shape;245;g12d733afbcc_1_255"/>
          <p:cNvSpPr/>
          <p:nvPr/>
        </p:nvSpPr>
        <p:spPr>
          <a:xfrm rot="8408984">
            <a:off x="-1150270" y="-1983200"/>
            <a:ext cx="3644289" cy="3644289"/>
          </a:xfrm>
          <a:prstGeom prst="blockArc">
            <a:avLst>
              <a:gd fmla="val 10800000" name="adj1"/>
              <a:gd fmla="val 21371223" name="adj2"/>
              <a:gd fmla="val 20918"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46" name="Google Shape;246;g12d733afbcc_1_255"/>
          <p:cNvPicPr preferRelativeResize="0"/>
          <p:nvPr/>
        </p:nvPicPr>
        <p:blipFill rotWithShape="1">
          <a:blip r:embed="rId3">
            <a:alphaModFix/>
          </a:blip>
          <a:srcRect b="0" l="0" r="0" t="0"/>
          <a:stretch/>
        </p:blipFill>
        <p:spPr>
          <a:xfrm>
            <a:off x="673015" y="2048464"/>
            <a:ext cx="14376608" cy="6682848"/>
          </a:xfrm>
          <a:prstGeom prst="rect">
            <a:avLst/>
          </a:prstGeom>
          <a:noFill/>
          <a:ln>
            <a:noFill/>
          </a:ln>
        </p:spPr>
      </p:pic>
      <p:grpSp>
        <p:nvGrpSpPr>
          <p:cNvPr id="247" name="Google Shape;247;g12d733afbcc_1_255"/>
          <p:cNvGrpSpPr/>
          <p:nvPr/>
        </p:nvGrpSpPr>
        <p:grpSpPr>
          <a:xfrm>
            <a:off x="8383357" y="9681370"/>
            <a:ext cx="760643" cy="760643"/>
            <a:chOff x="16526181" y="641870"/>
            <a:chExt cx="760643" cy="760643"/>
          </a:xfrm>
        </p:grpSpPr>
        <p:pic>
          <p:nvPicPr>
            <p:cNvPr id="248" name="Google Shape;248;g12d733afbcc_1_255"/>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249" name="Google Shape;249;g12d733afbcc_1_255"/>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250" name="Google Shape;250;g12d733afbcc_1_255"/>
          <p:cNvSpPr txBox="1"/>
          <p:nvPr/>
        </p:nvSpPr>
        <p:spPr>
          <a:xfrm>
            <a:off x="8354464" y="9907824"/>
            <a:ext cx="15792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t>
            </a:r>
            <a:r>
              <a:rPr b="1" i="0" lang="en-US" sz="1400" u="none" cap="none" strike="noStrike">
                <a:solidFill>
                  <a:srgbClr val="000000"/>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E</a:t>
            </a:r>
            <a:endParaRPr b="0" i="0" sz="1050" u="none" cap="none" strike="noStrike">
              <a:solidFill>
                <a:schemeClr val="dk1"/>
              </a:solidFill>
              <a:latin typeface="Arial"/>
              <a:ea typeface="Arial"/>
              <a:cs typeface="Arial"/>
              <a:sym typeface="Arial"/>
            </a:endParaRPr>
          </a:p>
        </p:txBody>
      </p:sp>
      <p:cxnSp>
        <p:nvCxnSpPr>
          <p:cNvPr id="251" name="Google Shape;251;g12d733afbcc_1_255"/>
          <p:cNvCxnSpPr/>
          <p:nvPr/>
        </p:nvCxnSpPr>
        <p:spPr>
          <a:xfrm rot="10800000">
            <a:off x="14019415" y="3688009"/>
            <a:ext cx="0" cy="1216500"/>
          </a:xfrm>
          <a:prstGeom prst="straightConnector1">
            <a:avLst/>
          </a:prstGeom>
          <a:noFill/>
          <a:ln cap="flat" cmpd="sng" w="19050">
            <a:solidFill>
              <a:srgbClr val="4A7DBA"/>
            </a:solidFill>
            <a:prstDash val="solid"/>
            <a:round/>
            <a:headEnd len="sm" w="sm" type="none"/>
            <a:tailEnd len="sm" w="sm" type="none"/>
          </a:ln>
        </p:spPr>
      </p:cxnSp>
      <p:cxnSp>
        <p:nvCxnSpPr>
          <p:cNvPr id="252" name="Google Shape;252;g12d733afbcc_1_255"/>
          <p:cNvCxnSpPr/>
          <p:nvPr/>
        </p:nvCxnSpPr>
        <p:spPr>
          <a:xfrm rot="10800000">
            <a:off x="14011685" y="3675611"/>
            <a:ext cx="1344000" cy="0"/>
          </a:xfrm>
          <a:prstGeom prst="straightConnector1">
            <a:avLst/>
          </a:prstGeom>
          <a:noFill/>
          <a:ln cap="flat" cmpd="sng" w="19050">
            <a:solidFill>
              <a:srgbClr val="4A7DBA"/>
            </a:solidFill>
            <a:prstDash val="solid"/>
            <a:round/>
            <a:headEnd len="sm" w="sm" type="none"/>
            <a:tailEnd len="sm" w="sm" type="none"/>
          </a:ln>
        </p:spPr>
      </p:cxnSp>
      <p:grpSp>
        <p:nvGrpSpPr>
          <p:cNvPr id="253" name="Google Shape;253;g12d733afbcc_1_255"/>
          <p:cNvGrpSpPr/>
          <p:nvPr/>
        </p:nvGrpSpPr>
        <p:grpSpPr>
          <a:xfrm rot="-5400000">
            <a:off x="14038598" y="5524020"/>
            <a:ext cx="1344000" cy="1381800"/>
            <a:chOff x="14164085" y="3820671"/>
            <a:chExt cx="1344000" cy="1381800"/>
          </a:xfrm>
        </p:grpSpPr>
        <p:cxnSp>
          <p:nvCxnSpPr>
            <p:cNvPr id="254" name="Google Shape;254;g12d733afbcc_1_255"/>
            <p:cNvCxnSpPr>
              <a:stCxn id="255" idx="2"/>
            </p:cNvCxnSpPr>
            <p:nvPr/>
          </p:nvCxnSpPr>
          <p:spPr>
            <a:xfrm rot="-5400000">
              <a:off x="13479348" y="4511571"/>
              <a:ext cx="1381800" cy="0"/>
            </a:xfrm>
            <a:prstGeom prst="straightConnector1">
              <a:avLst/>
            </a:prstGeom>
            <a:noFill/>
            <a:ln cap="flat" cmpd="sng" w="19050">
              <a:solidFill>
                <a:srgbClr val="4A7DBA"/>
              </a:solidFill>
              <a:prstDash val="solid"/>
              <a:round/>
              <a:headEnd len="sm" w="sm" type="none"/>
              <a:tailEnd len="sm" w="sm" type="none"/>
            </a:ln>
          </p:spPr>
        </p:cxnSp>
        <p:cxnSp>
          <p:nvCxnSpPr>
            <p:cNvPr id="256" name="Google Shape;256;g12d733afbcc_1_255"/>
            <p:cNvCxnSpPr/>
            <p:nvPr/>
          </p:nvCxnSpPr>
          <p:spPr>
            <a:xfrm rot="10800000">
              <a:off x="14164085" y="3828011"/>
              <a:ext cx="1344000" cy="0"/>
            </a:xfrm>
            <a:prstGeom prst="straightConnector1">
              <a:avLst/>
            </a:prstGeom>
            <a:noFill/>
            <a:ln cap="flat" cmpd="sng" w="19050">
              <a:solidFill>
                <a:srgbClr val="4A7DBA"/>
              </a:solidFill>
              <a:prstDash val="solid"/>
              <a:round/>
              <a:headEnd len="sm" w="sm" type="none"/>
              <a:tailEnd len="sm" w="sm" type="none"/>
            </a:ln>
          </p:spPr>
        </p:cxnSp>
      </p:grpSp>
      <p:grpSp>
        <p:nvGrpSpPr>
          <p:cNvPr id="257" name="Google Shape;257;g12d733afbcc_1_255"/>
          <p:cNvGrpSpPr/>
          <p:nvPr/>
        </p:nvGrpSpPr>
        <p:grpSpPr>
          <a:xfrm>
            <a:off x="15356109" y="2653449"/>
            <a:ext cx="2027271" cy="2069531"/>
            <a:chOff x="15300265" y="2377694"/>
            <a:chExt cx="2475300" cy="2526900"/>
          </a:xfrm>
        </p:grpSpPr>
        <p:sp>
          <p:nvSpPr>
            <p:cNvPr id="258" name="Google Shape;258;g12d733afbcc_1_255"/>
            <p:cNvSpPr/>
            <p:nvPr/>
          </p:nvSpPr>
          <p:spPr>
            <a:xfrm>
              <a:off x="15300265" y="2377694"/>
              <a:ext cx="2475300" cy="252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 name="Google Shape;259;g12d733afbcc_1_255"/>
            <p:cNvSpPr/>
            <p:nvPr/>
          </p:nvSpPr>
          <p:spPr>
            <a:xfrm>
              <a:off x="15355685" y="2399801"/>
              <a:ext cx="2321100" cy="243210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260" name="Google Shape;260;g12d733afbcc_1_255"/>
          <p:cNvGrpSpPr/>
          <p:nvPr/>
        </p:nvGrpSpPr>
        <p:grpSpPr>
          <a:xfrm>
            <a:off x="15356109" y="5852268"/>
            <a:ext cx="2027271" cy="2069531"/>
            <a:chOff x="15300265" y="5623400"/>
            <a:chExt cx="2475300" cy="2526900"/>
          </a:xfrm>
        </p:grpSpPr>
        <p:sp>
          <p:nvSpPr>
            <p:cNvPr id="261" name="Google Shape;261;g12d733afbcc_1_255"/>
            <p:cNvSpPr/>
            <p:nvPr/>
          </p:nvSpPr>
          <p:spPr>
            <a:xfrm>
              <a:off x="15300265" y="5623400"/>
              <a:ext cx="2475300" cy="2526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5" name="Google Shape;255;g12d733afbcc_1_255"/>
            <p:cNvSpPr/>
            <p:nvPr/>
          </p:nvSpPr>
          <p:spPr>
            <a:xfrm>
              <a:off x="15355685" y="5663136"/>
              <a:ext cx="2321100" cy="243210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62" name="Google Shape;262;g12d733afbcc_1_255"/>
          <p:cNvPicPr preferRelativeResize="0"/>
          <p:nvPr/>
        </p:nvPicPr>
        <p:blipFill rotWithShape="1">
          <a:blip r:embed="rId6">
            <a:alphaModFix/>
          </a:blip>
          <a:srcRect b="0" l="0" r="0" t="0"/>
          <a:stretch/>
        </p:blipFill>
        <p:spPr>
          <a:xfrm>
            <a:off x="15707128" y="6236124"/>
            <a:ext cx="1288887" cy="1288887"/>
          </a:xfrm>
          <a:prstGeom prst="rect">
            <a:avLst/>
          </a:prstGeom>
          <a:noFill/>
          <a:ln>
            <a:noFill/>
          </a:ln>
        </p:spPr>
      </p:pic>
      <p:pic>
        <p:nvPicPr>
          <p:cNvPr id="263" name="Google Shape;263;g12d733afbcc_1_255"/>
          <p:cNvPicPr preferRelativeResize="0"/>
          <p:nvPr/>
        </p:nvPicPr>
        <p:blipFill rotWithShape="1">
          <a:blip r:embed="rId7">
            <a:alphaModFix/>
          </a:blip>
          <a:srcRect b="0" l="0" r="0" t="0"/>
          <a:stretch/>
        </p:blipFill>
        <p:spPr>
          <a:xfrm>
            <a:off x="15707215" y="3046799"/>
            <a:ext cx="1288800" cy="1288800"/>
          </a:xfrm>
          <a:prstGeom prst="rect">
            <a:avLst/>
          </a:prstGeom>
          <a:noFill/>
          <a:ln>
            <a:noFill/>
          </a:ln>
        </p:spPr>
      </p:pic>
      <p:sp>
        <p:nvSpPr>
          <p:cNvPr id="264" name="Google Shape;264;g12d733afbcc_1_255"/>
          <p:cNvSpPr/>
          <p:nvPr/>
        </p:nvSpPr>
        <p:spPr>
          <a:xfrm>
            <a:off x="15537685" y="4831112"/>
            <a:ext cx="1634210" cy="502888"/>
          </a:xfrm>
          <a:prstGeom prst="flowChartProcess">
            <a:avLst/>
          </a:prstGeom>
          <a:solidFill>
            <a:srgbClr val="FFFFFF"/>
          </a:solidFill>
          <a:ln cap="flat" cmpd="sng" w="19050">
            <a:solidFill>
              <a:srgbClr val="B2B2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Arial"/>
                <a:ea typeface="Arial"/>
                <a:cs typeface="Arial"/>
                <a:sym typeface="Arial"/>
              </a:rPr>
              <a:t>회의록</a:t>
            </a:r>
            <a:endParaRPr b="0" i="0" sz="14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Arial"/>
                <a:ea typeface="Arial"/>
                <a:cs typeface="Arial"/>
                <a:sym typeface="Arial"/>
              </a:rPr>
              <a:t>6회 작성</a:t>
            </a:r>
            <a:endParaRPr b="0" i="0" sz="1400" u="none" cap="none" strike="noStrike">
              <a:solidFill>
                <a:srgbClr val="000000"/>
              </a:solidFill>
              <a:latin typeface="Arial"/>
              <a:ea typeface="Arial"/>
              <a:cs typeface="Arial"/>
              <a:sym typeface="Arial"/>
            </a:endParaRPr>
          </a:p>
        </p:txBody>
      </p:sp>
      <p:sp>
        <p:nvSpPr>
          <p:cNvPr id="265" name="Google Shape;265;g12d733afbcc_1_255"/>
          <p:cNvSpPr/>
          <p:nvPr/>
        </p:nvSpPr>
        <p:spPr>
          <a:xfrm>
            <a:off x="15537685" y="8111270"/>
            <a:ext cx="1634210" cy="620042"/>
          </a:xfrm>
          <a:prstGeom prst="flowChartProcess">
            <a:avLst/>
          </a:prstGeom>
          <a:solidFill>
            <a:srgbClr val="FFFFFF"/>
          </a:solidFill>
          <a:ln cap="flat" cmpd="sng" w="19050">
            <a:solidFill>
              <a:srgbClr val="B2B2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Arial"/>
                <a:ea typeface="Arial"/>
                <a:cs typeface="Arial"/>
                <a:sym typeface="Arial"/>
              </a:rPr>
              <a:t>회의PPT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Arial"/>
                <a:ea typeface="Arial"/>
                <a:cs typeface="Arial"/>
                <a:sym typeface="Arial"/>
              </a:rPr>
              <a:t>22회 작성</a:t>
            </a:r>
            <a:endParaRPr b="0" i="0" sz="1400" u="none" cap="none" strike="noStrike">
              <a:solidFill>
                <a:srgbClr val="000000"/>
              </a:solidFill>
              <a:latin typeface="Arial"/>
              <a:ea typeface="Arial"/>
              <a:cs typeface="Arial"/>
              <a:sym typeface="Arial"/>
            </a:endParaRPr>
          </a:p>
        </p:txBody>
      </p:sp>
      <p:pic>
        <p:nvPicPr>
          <p:cNvPr id="266" name="Google Shape;266;g12d733afbcc_1_255"/>
          <p:cNvPicPr preferRelativeResize="0"/>
          <p:nvPr/>
        </p:nvPicPr>
        <p:blipFill rotWithShape="1">
          <a:blip r:embed="rId8">
            <a:alphaModFix/>
          </a:blip>
          <a:srcRect b="0" l="0" r="0" t="0"/>
          <a:stretch/>
        </p:blipFill>
        <p:spPr>
          <a:xfrm>
            <a:off x="701593" y="1183117"/>
            <a:ext cx="6994774" cy="222427"/>
          </a:xfrm>
          <a:prstGeom prst="rect">
            <a:avLst/>
          </a:prstGeom>
          <a:noFill/>
          <a:ln>
            <a:noFill/>
          </a:ln>
        </p:spPr>
      </p:pic>
      <p:sp>
        <p:nvSpPr>
          <p:cNvPr id="267" name="Google Shape;267;g12d733afbcc_1_255"/>
          <p:cNvSpPr txBox="1"/>
          <p:nvPr/>
        </p:nvSpPr>
        <p:spPr>
          <a:xfrm>
            <a:off x="594644" y="466848"/>
            <a:ext cx="5943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Montserrat ExtraBold"/>
                <a:ea typeface="Montserrat ExtraBold"/>
                <a:cs typeface="Montserrat ExtraBold"/>
                <a:sym typeface="Montserrat ExtraBold"/>
              </a:rPr>
              <a:t>Process</a:t>
            </a:r>
            <a:endParaRPr b="0" i="0" sz="1400" u="none" cap="none" strike="noStrike">
              <a:solidFill>
                <a:srgbClr val="000000"/>
              </a:solidFill>
              <a:latin typeface="Montserrat ExtraBold"/>
              <a:ea typeface="Montserrat ExtraBold"/>
              <a:cs typeface="Montserrat ExtraBold"/>
              <a:sym typeface="Montserrat Extra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096" name="Shape 1096"/>
        <p:cNvGrpSpPr/>
        <p:nvPr/>
      </p:nvGrpSpPr>
      <p:grpSpPr>
        <a:xfrm>
          <a:off x="0" y="0"/>
          <a:ext cx="0" cy="0"/>
          <a:chOff x="0" y="0"/>
          <a:chExt cx="0" cy="0"/>
        </a:xfrm>
      </p:grpSpPr>
      <p:pic>
        <p:nvPicPr>
          <p:cNvPr id="1097" name="Google Shape;1097;g12e4033cc43_3_96"/>
          <p:cNvPicPr preferRelativeResize="0"/>
          <p:nvPr/>
        </p:nvPicPr>
        <p:blipFill rotWithShape="1">
          <a:blip r:embed="rId3">
            <a:alphaModFix/>
          </a:blip>
          <a:srcRect b="0" l="0" r="0" t="0"/>
          <a:stretch/>
        </p:blipFill>
        <p:spPr>
          <a:xfrm>
            <a:off x="5400378" y="3581128"/>
            <a:ext cx="3436462" cy="1147062"/>
          </a:xfrm>
          <a:prstGeom prst="rect">
            <a:avLst/>
          </a:prstGeom>
          <a:noFill/>
          <a:ln>
            <a:noFill/>
          </a:ln>
        </p:spPr>
      </p:pic>
      <p:sp>
        <p:nvSpPr>
          <p:cNvPr id="1098" name="Google Shape;1098;g12e4033cc43_3_96"/>
          <p:cNvSpPr txBox="1"/>
          <p:nvPr/>
        </p:nvSpPr>
        <p:spPr>
          <a:xfrm>
            <a:off x="5571119" y="3829865"/>
            <a:ext cx="3095100" cy="8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rgbClr val="2D3136"/>
                </a:solidFill>
              </a:rPr>
              <a:t>투자지표</a:t>
            </a:r>
            <a:endParaRPr b="0" i="0" sz="4000" u="none" cap="none" strike="noStrike">
              <a:solidFill>
                <a:schemeClr val="dk1"/>
              </a:solidFill>
              <a:latin typeface="Arial"/>
              <a:ea typeface="Arial"/>
              <a:cs typeface="Arial"/>
              <a:sym typeface="Arial"/>
            </a:endParaRPr>
          </a:p>
        </p:txBody>
      </p:sp>
      <p:pic>
        <p:nvPicPr>
          <p:cNvPr id="1099" name="Google Shape;1099;g12e4033cc43_3_96"/>
          <p:cNvPicPr preferRelativeResize="0"/>
          <p:nvPr/>
        </p:nvPicPr>
        <p:blipFill rotWithShape="1">
          <a:blip r:embed="rId3">
            <a:alphaModFix/>
          </a:blip>
          <a:srcRect b="0" l="0" r="0" t="0"/>
          <a:stretch/>
        </p:blipFill>
        <p:spPr>
          <a:xfrm>
            <a:off x="1018097" y="3536890"/>
            <a:ext cx="3436462" cy="1147062"/>
          </a:xfrm>
          <a:prstGeom prst="rect">
            <a:avLst/>
          </a:prstGeom>
          <a:noFill/>
          <a:ln>
            <a:noFill/>
          </a:ln>
        </p:spPr>
      </p:pic>
      <p:sp>
        <p:nvSpPr>
          <p:cNvPr id="1100" name="Google Shape;1100;g12e4033cc43_3_96"/>
          <p:cNvSpPr txBox="1"/>
          <p:nvPr/>
        </p:nvSpPr>
        <p:spPr>
          <a:xfrm>
            <a:off x="1188838" y="3785627"/>
            <a:ext cx="3095100" cy="8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rgbClr val="2D3136"/>
                </a:solidFill>
              </a:rPr>
              <a:t>펀더멘탈</a:t>
            </a:r>
            <a:endParaRPr b="0" i="0" sz="4000" u="none" cap="none" strike="noStrike">
              <a:solidFill>
                <a:schemeClr val="dk1"/>
              </a:solidFill>
              <a:latin typeface="Arial"/>
              <a:ea typeface="Arial"/>
              <a:cs typeface="Arial"/>
              <a:sym typeface="Arial"/>
            </a:endParaRPr>
          </a:p>
        </p:txBody>
      </p:sp>
      <p:pic>
        <p:nvPicPr>
          <p:cNvPr id="1101" name="Google Shape;1101;g12e4033cc43_3_96"/>
          <p:cNvPicPr preferRelativeResize="0"/>
          <p:nvPr/>
        </p:nvPicPr>
        <p:blipFill rotWithShape="1">
          <a:blip r:embed="rId4">
            <a:alphaModFix/>
          </a:blip>
          <a:srcRect b="0" l="0" r="0" t="0"/>
          <a:stretch/>
        </p:blipFill>
        <p:spPr>
          <a:xfrm>
            <a:off x="673016" y="1291258"/>
            <a:ext cx="16939682" cy="114286"/>
          </a:xfrm>
          <a:prstGeom prst="rect">
            <a:avLst/>
          </a:prstGeom>
          <a:noFill/>
          <a:ln>
            <a:noFill/>
          </a:ln>
        </p:spPr>
      </p:pic>
      <p:grpSp>
        <p:nvGrpSpPr>
          <p:cNvPr id="1102" name="Google Shape;1102;g12e4033cc43_3_96"/>
          <p:cNvGrpSpPr/>
          <p:nvPr/>
        </p:nvGrpSpPr>
        <p:grpSpPr>
          <a:xfrm>
            <a:off x="16526181" y="641870"/>
            <a:ext cx="1644349" cy="760643"/>
            <a:chOff x="16526181" y="641870"/>
            <a:chExt cx="1644349" cy="760643"/>
          </a:xfrm>
        </p:grpSpPr>
        <p:grpSp>
          <p:nvGrpSpPr>
            <p:cNvPr id="1103" name="Google Shape;1103;g12e4033cc43_3_96"/>
            <p:cNvGrpSpPr/>
            <p:nvPr/>
          </p:nvGrpSpPr>
          <p:grpSpPr>
            <a:xfrm>
              <a:off x="16526181" y="641870"/>
              <a:ext cx="760643" cy="760643"/>
              <a:chOff x="16526181" y="641870"/>
              <a:chExt cx="760643" cy="760643"/>
            </a:xfrm>
          </p:grpSpPr>
          <p:pic>
            <p:nvPicPr>
              <p:cNvPr id="1104" name="Google Shape;1104;g12e4033cc43_3_96"/>
              <p:cNvPicPr preferRelativeResize="0"/>
              <p:nvPr/>
            </p:nvPicPr>
            <p:blipFill rotWithShape="1">
              <a:blip r:embed="rId5">
                <a:alphaModFix/>
              </a:blip>
              <a:srcRect b="0" l="0" r="0" t="0"/>
              <a:stretch/>
            </p:blipFill>
            <p:spPr>
              <a:xfrm rot="-2700000">
                <a:off x="16639451" y="751387"/>
                <a:ext cx="534103" cy="541608"/>
              </a:xfrm>
              <a:prstGeom prst="rect">
                <a:avLst/>
              </a:prstGeom>
              <a:noFill/>
              <a:ln>
                <a:noFill/>
              </a:ln>
            </p:spPr>
          </p:pic>
          <p:pic>
            <p:nvPicPr>
              <p:cNvPr id="1105" name="Google Shape;1105;g12e4033cc43_3_96"/>
              <p:cNvPicPr preferRelativeResize="0"/>
              <p:nvPr/>
            </p:nvPicPr>
            <p:blipFill rotWithShape="1">
              <a:blip r:embed="rId6">
                <a:alphaModFix/>
              </a:blip>
              <a:srcRect b="0" l="0" r="0" t="0"/>
              <a:stretch/>
            </p:blipFill>
            <p:spPr>
              <a:xfrm rot="-2700000">
                <a:off x="16772977" y="862138"/>
                <a:ext cx="267052" cy="270804"/>
              </a:xfrm>
              <a:prstGeom prst="rect">
                <a:avLst/>
              </a:prstGeom>
              <a:noFill/>
              <a:ln>
                <a:noFill/>
              </a:ln>
            </p:spPr>
          </p:pic>
        </p:grpSp>
        <p:sp>
          <p:nvSpPr>
            <p:cNvPr id="1106" name="Google Shape;1106;g12e4033cc43_3_96"/>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107" name="Google Shape;1107;g12e4033cc43_3_96"/>
          <p:cNvSpPr txBox="1"/>
          <p:nvPr/>
        </p:nvSpPr>
        <p:spPr>
          <a:xfrm>
            <a:off x="6730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주식팀의 투자 전략 한</a:t>
            </a:r>
            <a:r>
              <a:rPr lang="en-US" sz="4000">
                <a:solidFill>
                  <a:schemeClr val="dk1"/>
                </a:solidFill>
              </a:rPr>
              <a:t> </a:t>
            </a:r>
            <a:r>
              <a:rPr b="0" i="0" lang="en-US" sz="4000" u="none" cap="none" strike="noStrike">
                <a:solidFill>
                  <a:schemeClr val="dk1"/>
                </a:solidFill>
                <a:latin typeface="Arial"/>
                <a:ea typeface="Arial"/>
                <a:cs typeface="Arial"/>
                <a:sym typeface="Arial"/>
              </a:rPr>
              <a:t>번에 보기</a:t>
            </a:r>
            <a:endParaRPr b="0" i="0" sz="4000" u="none" cap="none" strike="noStrike">
              <a:solidFill>
                <a:schemeClr val="dk1"/>
              </a:solidFill>
              <a:latin typeface="Arial"/>
              <a:ea typeface="Arial"/>
              <a:cs typeface="Arial"/>
              <a:sym typeface="Arial"/>
            </a:endParaRPr>
          </a:p>
        </p:txBody>
      </p:sp>
      <p:sp>
        <p:nvSpPr>
          <p:cNvPr id="1108" name="Google Shape;1108;g12e4033cc43_3_9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09" name="Google Shape;1109;g12e4033cc43_3_96"/>
          <p:cNvSpPr txBox="1"/>
          <p:nvPr/>
        </p:nvSpPr>
        <p:spPr>
          <a:xfrm>
            <a:off x="2799973" y="4795883"/>
            <a:ext cx="53799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lang="en-US" sz="2400">
                <a:latin typeface="Calibri"/>
                <a:ea typeface="Calibri"/>
                <a:cs typeface="Calibri"/>
                <a:sym typeface="Calibri"/>
              </a:rPr>
              <a:t>재무제표  </a:t>
            </a:r>
            <a:r>
              <a:rPr b="1" i="0" lang="en-US" sz="2400" u="none" cap="none" strike="noStrike">
                <a:solidFill>
                  <a:srgbClr val="000000"/>
                </a:solidFill>
                <a:latin typeface="Calibri"/>
                <a:ea typeface="Calibri"/>
                <a:cs typeface="Calibri"/>
                <a:sym typeface="Calibri"/>
              </a:rPr>
              <a:t>총 </a:t>
            </a:r>
            <a:r>
              <a:rPr b="1" lang="en-US" sz="3400">
                <a:solidFill>
                  <a:srgbClr val="FF0000"/>
                </a:solidFill>
                <a:latin typeface="Calibri"/>
                <a:ea typeface="Calibri"/>
                <a:cs typeface="Calibri"/>
                <a:sym typeface="Calibri"/>
              </a:rPr>
              <a:t>28</a:t>
            </a:r>
            <a:r>
              <a:rPr b="1" i="0" lang="en-US" sz="2400" u="none" cap="none" strike="noStrike">
                <a:solidFill>
                  <a:srgbClr val="000000"/>
                </a:solidFill>
                <a:latin typeface="Calibri"/>
                <a:ea typeface="Calibri"/>
                <a:cs typeface="Calibri"/>
                <a:sym typeface="Calibri"/>
              </a:rPr>
              <a:t> 항목 으로 구성</a:t>
            </a:r>
            <a:r>
              <a:rPr b="1" i="0" lang="en-US" sz="2200" u="none" cap="none" strike="noStrike">
                <a:solidFill>
                  <a:srgbClr val="000000"/>
                </a:solidFill>
                <a:latin typeface="Calibri"/>
                <a:ea typeface="Calibri"/>
                <a:cs typeface="Calibri"/>
                <a:sym typeface="Calibri"/>
              </a:rPr>
              <a:t> </a:t>
            </a:r>
            <a:endParaRPr b="1" i="0" sz="2200" u="none" cap="none" strike="noStrike">
              <a:solidFill>
                <a:srgbClr val="000000"/>
              </a:solidFill>
              <a:latin typeface="Calibri"/>
              <a:ea typeface="Calibri"/>
              <a:cs typeface="Calibri"/>
              <a:sym typeface="Calibri"/>
            </a:endParaRPr>
          </a:p>
        </p:txBody>
      </p:sp>
      <p:sp>
        <p:nvSpPr>
          <p:cNvPr id="1110" name="Google Shape;1110;g12e4033cc43_3_96"/>
          <p:cNvSpPr txBox="1"/>
          <p:nvPr/>
        </p:nvSpPr>
        <p:spPr>
          <a:xfrm>
            <a:off x="3018113" y="1732050"/>
            <a:ext cx="452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11" name="Google Shape;1111;g12e4033cc43_3_96"/>
          <p:cNvSpPr txBox="1"/>
          <p:nvPr/>
        </p:nvSpPr>
        <p:spPr>
          <a:xfrm>
            <a:off x="6902563" y="9117913"/>
            <a:ext cx="51777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US" sz="2400" u="none" cap="none" strike="noStrike">
                <a:solidFill>
                  <a:srgbClr val="000000"/>
                </a:solidFill>
                <a:latin typeface="Calibri"/>
                <a:ea typeface="Calibri"/>
                <a:cs typeface="Calibri"/>
                <a:sym typeface="Calibri"/>
              </a:rPr>
              <a:t>재무기법</a:t>
            </a:r>
            <a:r>
              <a:rPr b="1" i="0" lang="en-US" sz="2500" u="none" cap="none" strike="noStrike">
                <a:solidFill>
                  <a:srgbClr val="000000"/>
                </a:solidFill>
                <a:latin typeface="Calibri"/>
                <a:ea typeface="Calibri"/>
                <a:cs typeface="Calibri"/>
                <a:sym typeface="Calibri"/>
              </a:rPr>
              <a:t> </a:t>
            </a:r>
            <a:r>
              <a:rPr b="1" i="0" lang="en-US" sz="3400" u="none" cap="none" strike="noStrike">
                <a:solidFill>
                  <a:srgbClr val="FF0000"/>
                </a:solidFill>
                <a:latin typeface="Calibri"/>
                <a:ea typeface="Calibri"/>
                <a:cs typeface="Calibri"/>
                <a:sym typeface="Calibri"/>
              </a:rPr>
              <a:t>10</a:t>
            </a:r>
            <a:r>
              <a:rPr b="1" i="0" lang="en-US" sz="2400" u="none" cap="none" strike="noStrike">
                <a:solidFill>
                  <a:srgbClr val="000000"/>
                </a:solidFill>
                <a:latin typeface="Calibri"/>
                <a:ea typeface="Calibri"/>
                <a:cs typeface="Calibri"/>
                <a:sym typeface="Calibri"/>
              </a:rPr>
              <a:t>가지로 구성</a:t>
            </a:r>
            <a:endParaRPr b="1" i="0" sz="2400" u="none" cap="none" strike="noStrike">
              <a:solidFill>
                <a:srgbClr val="000000"/>
              </a:solidFill>
              <a:latin typeface="Calibri"/>
              <a:ea typeface="Calibri"/>
              <a:cs typeface="Calibri"/>
              <a:sym typeface="Calibri"/>
            </a:endParaRPr>
          </a:p>
        </p:txBody>
      </p:sp>
      <p:pic>
        <p:nvPicPr>
          <p:cNvPr id="1112" name="Google Shape;1112;g12e4033cc43_3_96"/>
          <p:cNvPicPr preferRelativeResize="0"/>
          <p:nvPr/>
        </p:nvPicPr>
        <p:blipFill rotWithShape="1">
          <a:blip r:embed="rId7">
            <a:alphaModFix/>
          </a:blip>
          <a:srcRect b="0" l="0" r="0" t="0"/>
          <a:stretch/>
        </p:blipFill>
        <p:spPr>
          <a:xfrm>
            <a:off x="5373325" y="7469975"/>
            <a:ext cx="7539065" cy="1647950"/>
          </a:xfrm>
          <a:prstGeom prst="rect">
            <a:avLst/>
          </a:prstGeom>
          <a:noFill/>
          <a:ln>
            <a:noFill/>
          </a:ln>
        </p:spPr>
      </p:pic>
      <p:pic>
        <p:nvPicPr>
          <p:cNvPr id="1113" name="Google Shape;1113;g12e4033cc43_3_96"/>
          <p:cNvPicPr preferRelativeResize="0"/>
          <p:nvPr/>
        </p:nvPicPr>
        <p:blipFill rotWithShape="1">
          <a:blip r:embed="rId8">
            <a:alphaModFix/>
          </a:blip>
          <a:srcRect b="0" l="0" r="0" t="0"/>
          <a:stretch/>
        </p:blipFill>
        <p:spPr>
          <a:xfrm>
            <a:off x="10511087" y="1544489"/>
            <a:ext cx="6625526" cy="3256725"/>
          </a:xfrm>
          <a:prstGeom prst="rect">
            <a:avLst/>
          </a:prstGeom>
          <a:noFill/>
          <a:ln>
            <a:noFill/>
          </a:ln>
        </p:spPr>
      </p:pic>
      <p:pic>
        <p:nvPicPr>
          <p:cNvPr id="1114" name="Google Shape;1114;g12e4033cc43_3_96"/>
          <p:cNvPicPr preferRelativeResize="0"/>
          <p:nvPr/>
        </p:nvPicPr>
        <p:blipFill rotWithShape="1">
          <a:blip r:embed="rId9">
            <a:alphaModFix/>
          </a:blip>
          <a:srcRect b="0" l="0" r="0" t="0"/>
          <a:stretch/>
        </p:blipFill>
        <p:spPr>
          <a:xfrm>
            <a:off x="10397809" y="6935220"/>
            <a:ext cx="2514600" cy="534755"/>
          </a:xfrm>
          <a:prstGeom prst="rect">
            <a:avLst/>
          </a:prstGeom>
          <a:noFill/>
          <a:ln cap="flat" cmpd="sng" w="9525">
            <a:solidFill>
              <a:srgbClr val="000000"/>
            </a:solidFill>
            <a:prstDash val="solid"/>
            <a:round/>
            <a:headEnd len="sm" w="sm" type="none"/>
            <a:tailEnd len="sm" w="sm" type="none"/>
          </a:ln>
        </p:spPr>
      </p:pic>
      <p:sp>
        <p:nvSpPr>
          <p:cNvPr id="1115" name="Google Shape;1115;g12e4033cc43_3_96"/>
          <p:cNvSpPr txBox="1"/>
          <p:nvPr/>
        </p:nvSpPr>
        <p:spPr>
          <a:xfrm>
            <a:off x="11638738" y="4839505"/>
            <a:ext cx="51777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lang="en-US" sz="2400">
                <a:latin typeface="Calibri"/>
                <a:ea typeface="Calibri"/>
                <a:cs typeface="Calibri"/>
                <a:sym typeface="Calibri"/>
              </a:rPr>
              <a:t>기법에 따른</a:t>
            </a:r>
            <a:r>
              <a:rPr b="1" i="0" lang="en-US" sz="2400" u="none" cap="none" strike="noStrike">
                <a:solidFill>
                  <a:srgbClr val="000000"/>
                </a:solidFill>
                <a:latin typeface="Calibri"/>
                <a:ea typeface="Calibri"/>
                <a:cs typeface="Calibri"/>
                <a:sym typeface="Calibri"/>
              </a:rPr>
              <a:t> </a:t>
            </a:r>
            <a:r>
              <a:rPr b="1" i="0" lang="en-US" sz="2800" u="none" cap="none" strike="noStrike">
                <a:solidFill>
                  <a:srgbClr val="FF0000"/>
                </a:solidFill>
                <a:latin typeface="Calibri"/>
                <a:ea typeface="Calibri"/>
                <a:cs typeface="Calibri"/>
                <a:sym typeface="Calibri"/>
              </a:rPr>
              <a:t> </a:t>
            </a:r>
            <a:r>
              <a:rPr b="1" i="0" lang="en-US" sz="3400" u="none" cap="none" strike="noStrike">
                <a:solidFill>
                  <a:srgbClr val="FF0000"/>
                </a:solidFill>
                <a:latin typeface="Calibri"/>
                <a:ea typeface="Calibri"/>
                <a:cs typeface="Calibri"/>
                <a:sym typeface="Calibri"/>
              </a:rPr>
              <a:t>10</a:t>
            </a:r>
            <a:r>
              <a:rPr b="1" lang="en-US" sz="2400">
                <a:latin typeface="Calibri"/>
                <a:ea typeface="Calibri"/>
                <a:cs typeface="Calibri"/>
                <a:sym typeface="Calibri"/>
              </a:rPr>
              <a:t>개 주식 종</a:t>
            </a:r>
            <a:r>
              <a:rPr b="1" i="0" lang="en-US" sz="2400" u="none" cap="none" strike="noStrike">
                <a:solidFill>
                  <a:srgbClr val="000000"/>
                </a:solidFill>
                <a:latin typeface="Calibri"/>
                <a:ea typeface="Calibri"/>
                <a:cs typeface="Calibri"/>
                <a:sym typeface="Calibri"/>
              </a:rPr>
              <a:t>목 구성</a:t>
            </a:r>
            <a:endParaRPr b="1" i="0" sz="2400" u="none" cap="none" strike="noStrike">
              <a:solidFill>
                <a:srgbClr val="000000"/>
              </a:solidFill>
              <a:latin typeface="Calibri"/>
              <a:ea typeface="Calibri"/>
              <a:cs typeface="Calibri"/>
              <a:sym typeface="Calibri"/>
            </a:endParaRPr>
          </a:p>
        </p:txBody>
      </p:sp>
      <p:pic>
        <p:nvPicPr>
          <p:cNvPr id="1116" name="Google Shape;1116;g12e4033cc43_3_96"/>
          <p:cNvPicPr preferRelativeResize="0"/>
          <p:nvPr/>
        </p:nvPicPr>
        <p:blipFill rotWithShape="1">
          <a:blip r:embed="rId10">
            <a:alphaModFix/>
          </a:blip>
          <a:srcRect b="0" l="0" r="0" t="0"/>
          <a:stretch/>
        </p:blipFill>
        <p:spPr>
          <a:xfrm>
            <a:off x="1015925" y="2161628"/>
            <a:ext cx="3440798" cy="1147062"/>
          </a:xfrm>
          <a:prstGeom prst="rect">
            <a:avLst/>
          </a:prstGeom>
          <a:noFill/>
          <a:ln>
            <a:noFill/>
          </a:ln>
        </p:spPr>
      </p:pic>
      <p:pic>
        <p:nvPicPr>
          <p:cNvPr id="1117" name="Google Shape;1117;g12e4033cc43_3_96"/>
          <p:cNvPicPr preferRelativeResize="0"/>
          <p:nvPr/>
        </p:nvPicPr>
        <p:blipFill rotWithShape="1">
          <a:blip r:embed="rId3">
            <a:alphaModFix/>
          </a:blip>
          <a:srcRect b="0" l="0" r="0" t="0"/>
          <a:stretch/>
        </p:blipFill>
        <p:spPr>
          <a:xfrm>
            <a:off x="5379660" y="2157515"/>
            <a:ext cx="3436462" cy="1147062"/>
          </a:xfrm>
          <a:prstGeom prst="rect">
            <a:avLst/>
          </a:prstGeom>
          <a:noFill/>
          <a:ln>
            <a:noFill/>
          </a:ln>
        </p:spPr>
      </p:pic>
      <p:pic>
        <p:nvPicPr>
          <p:cNvPr id="1118" name="Google Shape;1118;g12e4033cc43_3_96"/>
          <p:cNvPicPr preferRelativeResize="0"/>
          <p:nvPr/>
        </p:nvPicPr>
        <p:blipFill rotWithShape="1">
          <a:blip r:embed="rId11">
            <a:alphaModFix/>
          </a:blip>
          <a:srcRect b="0" l="0" r="0" t="0"/>
          <a:stretch/>
        </p:blipFill>
        <p:spPr>
          <a:xfrm rot="-2026504">
            <a:off x="4132761" y="2649316"/>
            <a:ext cx="1573929" cy="1572974"/>
          </a:xfrm>
          <a:prstGeom prst="rect">
            <a:avLst/>
          </a:prstGeom>
          <a:noFill/>
          <a:ln>
            <a:noFill/>
          </a:ln>
        </p:spPr>
      </p:pic>
      <p:sp>
        <p:nvSpPr>
          <p:cNvPr id="1119" name="Google Shape;1119;g12e4033cc43_3_96"/>
          <p:cNvSpPr txBox="1"/>
          <p:nvPr/>
        </p:nvSpPr>
        <p:spPr>
          <a:xfrm>
            <a:off x="1188775" y="2393582"/>
            <a:ext cx="3095100" cy="1031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재무</a:t>
            </a:r>
            <a:r>
              <a:rPr lang="en-US" sz="4000">
                <a:solidFill>
                  <a:srgbClr val="2D3136"/>
                </a:solidFill>
              </a:rPr>
              <a:t>지표</a:t>
            </a:r>
            <a:endParaRPr b="0" i="0" sz="4000" u="none" cap="none" strike="noStrike">
              <a:solidFill>
                <a:schemeClr val="dk1"/>
              </a:solidFill>
              <a:latin typeface="Arial"/>
              <a:ea typeface="Arial"/>
              <a:cs typeface="Arial"/>
              <a:sym typeface="Arial"/>
            </a:endParaRPr>
          </a:p>
        </p:txBody>
      </p:sp>
      <p:sp>
        <p:nvSpPr>
          <p:cNvPr id="1120" name="Google Shape;1120;g12e4033cc43_3_96"/>
          <p:cNvSpPr txBox="1"/>
          <p:nvPr/>
        </p:nvSpPr>
        <p:spPr>
          <a:xfrm>
            <a:off x="5550400" y="2406252"/>
            <a:ext cx="3095100" cy="8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lang="en-US" sz="4000">
                <a:solidFill>
                  <a:srgbClr val="2D3136"/>
                </a:solidFill>
              </a:rPr>
              <a:t>컨센서스</a:t>
            </a:r>
            <a:endParaRPr b="0" i="0" sz="4000" u="none" cap="none" strike="noStrike">
              <a:solidFill>
                <a:schemeClr val="dk1"/>
              </a:solidFill>
              <a:latin typeface="Arial"/>
              <a:ea typeface="Arial"/>
              <a:cs typeface="Arial"/>
              <a:sym typeface="Arial"/>
            </a:endParaRPr>
          </a:p>
        </p:txBody>
      </p:sp>
      <p:sp>
        <p:nvSpPr>
          <p:cNvPr id="1121" name="Google Shape;1121;g12e4033cc43_3_96"/>
          <p:cNvSpPr txBox="1"/>
          <p:nvPr/>
        </p:nvSpPr>
        <p:spPr>
          <a:xfrm>
            <a:off x="2936875" y="3105225"/>
            <a:ext cx="3965700" cy="1031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000000"/>
                </a:solidFill>
                <a:latin typeface="Arial"/>
                <a:ea typeface="Arial"/>
                <a:cs typeface="Arial"/>
                <a:sym typeface="Arial"/>
              </a:rPr>
              <a:t>재무</a:t>
            </a:r>
            <a:r>
              <a:rPr b="1" lang="en-US" sz="4400"/>
              <a:t>제표</a:t>
            </a:r>
            <a:endParaRPr b="1" i="0" sz="4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1122" name="Google Shape;1122;g12e4033cc43_3_96"/>
          <p:cNvSpPr/>
          <p:nvPr/>
        </p:nvSpPr>
        <p:spPr>
          <a:xfrm rot="5400000">
            <a:off x="6483275" y="5608974"/>
            <a:ext cx="823800" cy="911075"/>
          </a:xfrm>
          <a:custGeom>
            <a:rect b="b" l="l" r="r" t="t"/>
            <a:pathLst>
              <a:path extrusionOk="0" h="269" w="296">
                <a:moveTo>
                  <a:pt x="143" y="0"/>
                </a:moveTo>
                <a:lnTo>
                  <a:pt x="296" y="134"/>
                </a:lnTo>
                <a:lnTo>
                  <a:pt x="143" y="269"/>
                </a:lnTo>
                <a:lnTo>
                  <a:pt x="143" y="200"/>
                </a:lnTo>
                <a:lnTo>
                  <a:pt x="0" y="200"/>
                </a:lnTo>
                <a:lnTo>
                  <a:pt x="0" y="70"/>
                </a:lnTo>
                <a:lnTo>
                  <a:pt x="143" y="70"/>
                </a:lnTo>
                <a:lnTo>
                  <a:pt x="143" y="0"/>
                </a:lnTo>
                <a:close/>
              </a:path>
            </a:pathLst>
          </a:custGeom>
          <a:solidFill>
            <a:srgbClr val="4C625F"/>
          </a:solidFill>
          <a:ln cap="flat" cmpd="sng" w="9525">
            <a:solidFill>
              <a:srgbClr val="4C625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123" name="Google Shape;1123;g12e4033cc43_3_96"/>
          <p:cNvSpPr/>
          <p:nvPr/>
        </p:nvSpPr>
        <p:spPr>
          <a:xfrm rot="-5400000">
            <a:off x="10771325" y="5608974"/>
            <a:ext cx="823800" cy="911075"/>
          </a:xfrm>
          <a:custGeom>
            <a:rect b="b" l="l" r="r" t="t"/>
            <a:pathLst>
              <a:path extrusionOk="0" h="269" w="296">
                <a:moveTo>
                  <a:pt x="143" y="0"/>
                </a:moveTo>
                <a:lnTo>
                  <a:pt x="296" y="134"/>
                </a:lnTo>
                <a:lnTo>
                  <a:pt x="143" y="269"/>
                </a:lnTo>
                <a:lnTo>
                  <a:pt x="143" y="200"/>
                </a:lnTo>
                <a:lnTo>
                  <a:pt x="0" y="200"/>
                </a:lnTo>
                <a:lnTo>
                  <a:pt x="0" y="70"/>
                </a:lnTo>
                <a:lnTo>
                  <a:pt x="143" y="70"/>
                </a:lnTo>
                <a:lnTo>
                  <a:pt x="143" y="0"/>
                </a:lnTo>
                <a:close/>
              </a:path>
            </a:pathLst>
          </a:custGeom>
          <a:solidFill>
            <a:srgbClr val="4C625F"/>
          </a:solidFill>
          <a:ln cap="flat" cmpd="sng" w="9525">
            <a:solidFill>
              <a:srgbClr val="4C625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par>
                                <p:cTn fill="hold" nodeType="with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par>
                                <p:cTn fill="hold" nodeType="with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127" name="Shape 1127"/>
        <p:cNvGrpSpPr/>
        <p:nvPr/>
      </p:nvGrpSpPr>
      <p:grpSpPr>
        <a:xfrm>
          <a:off x="0" y="0"/>
          <a:ext cx="0" cy="0"/>
          <a:chOff x="0" y="0"/>
          <a:chExt cx="0" cy="0"/>
        </a:xfrm>
      </p:grpSpPr>
      <p:pic>
        <p:nvPicPr>
          <p:cNvPr id="1128" name="Google Shape;1128;g12e4033cc43_3_126"/>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129" name="Google Shape;1129;g12e4033cc43_3_126"/>
          <p:cNvGrpSpPr/>
          <p:nvPr/>
        </p:nvGrpSpPr>
        <p:grpSpPr>
          <a:xfrm>
            <a:off x="16526181" y="641870"/>
            <a:ext cx="1644349" cy="760643"/>
            <a:chOff x="16526181" y="641870"/>
            <a:chExt cx="1644349" cy="760643"/>
          </a:xfrm>
        </p:grpSpPr>
        <p:grpSp>
          <p:nvGrpSpPr>
            <p:cNvPr id="1130" name="Google Shape;1130;g12e4033cc43_3_126"/>
            <p:cNvGrpSpPr/>
            <p:nvPr/>
          </p:nvGrpSpPr>
          <p:grpSpPr>
            <a:xfrm>
              <a:off x="16526181" y="641870"/>
              <a:ext cx="760643" cy="760643"/>
              <a:chOff x="16526181" y="641870"/>
              <a:chExt cx="760643" cy="760643"/>
            </a:xfrm>
          </p:grpSpPr>
          <p:pic>
            <p:nvPicPr>
              <p:cNvPr id="1131" name="Google Shape;1131;g12e4033cc43_3_126"/>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132" name="Google Shape;1132;g12e4033cc43_3_126"/>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133" name="Google Shape;1133;g12e4033cc43_3_126"/>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134" name="Google Shape;1134;g12e4033cc43_3_126"/>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rPr>
              <a:t>재무기법 별</a:t>
            </a:r>
            <a:r>
              <a:rPr b="0" i="0" lang="en-US" sz="4000" u="none" cap="none" strike="noStrike">
                <a:solidFill>
                  <a:schemeClr val="dk1"/>
                </a:solidFill>
                <a:latin typeface="Arial"/>
                <a:ea typeface="Arial"/>
                <a:cs typeface="Arial"/>
                <a:sym typeface="Arial"/>
              </a:rPr>
              <a:t> 10개 </a:t>
            </a:r>
            <a:r>
              <a:rPr lang="en-US" sz="4000">
                <a:solidFill>
                  <a:schemeClr val="dk1"/>
                </a:solidFill>
              </a:rPr>
              <a:t>주식 </a:t>
            </a:r>
            <a:r>
              <a:rPr b="0" i="0" lang="en-US" sz="4000" u="none" cap="none" strike="noStrike">
                <a:solidFill>
                  <a:schemeClr val="dk1"/>
                </a:solidFill>
                <a:latin typeface="Arial"/>
                <a:ea typeface="Arial"/>
                <a:cs typeface="Arial"/>
                <a:sym typeface="Arial"/>
              </a:rPr>
              <a:t>종목 구성 </a:t>
            </a:r>
            <a:endParaRPr b="0" i="0" sz="1400" u="none" cap="none" strike="noStrike">
              <a:solidFill>
                <a:srgbClr val="000000"/>
              </a:solidFill>
              <a:latin typeface="Arial"/>
              <a:ea typeface="Arial"/>
              <a:cs typeface="Arial"/>
              <a:sym typeface="Arial"/>
            </a:endParaRPr>
          </a:p>
        </p:txBody>
      </p:sp>
      <p:sp>
        <p:nvSpPr>
          <p:cNvPr id="1135" name="Google Shape;1135;g12e4033cc43_3_126"/>
          <p:cNvSpPr txBox="1"/>
          <p:nvPr/>
        </p:nvSpPr>
        <p:spPr>
          <a:xfrm>
            <a:off x="673025" y="1784438"/>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기법에 맞는 재무비율과 선택조건</a:t>
            </a:r>
            <a:endParaRPr b="1" i="0" sz="2400" u="none" cap="none" strike="noStrike">
              <a:solidFill>
                <a:schemeClr val="dk1"/>
              </a:solidFill>
              <a:latin typeface="Calibri"/>
              <a:ea typeface="Calibri"/>
              <a:cs typeface="Calibri"/>
              <a:sym typeface="Calibri"/>
            </a:endParaRPr>
          </a:p>
        </p:txBody>
      </p:sp>
      <p:pic>
        <p:nvPicPr>
          <p:cNvPr id="1136" name="Google Shape;1136;g12e4033cc43_3_126"/>
          <p:cNvPicPr preferRelativeResize="0"/>
          <p:nvPr/>
        </p:nvPicPr>
        <p:blipFill rotWithShape="1">
          <a:blip r:embed="rId6">
            <a:alphaModFix/>
          </a:blip>
          <a:srcRect b="0" l="0" r="0" t="0"/>
          <a:stretch/>
        </p:blipFill>
        <p:spPr>
          <a:xfrm>
            <a:off x="9511675" y="2625050"/>
            <a:ext cx="8276276" cy="4174700"/>
          </a:xfrm>
          <a:prstGeom prst="rect">
            <a:avLst/>
          </a:prstGeom>
          <a:noFill/>
          <a:ln>
            <a:noFill/>
          </a:ln>
        </p:spPr>
      </p:pic>
      <p:sp>
        <p:nvSpPr>
          <p:cNvPr id="1137" name="Google Shape;1137;g12e4033cc43_3_126"/>
          <p:cNvSpPr/>
          <p:nvPr/>
        </p:nvSpPr>
        <p:spPr>
          <a:xfrm>
            <a:off x="7576037" y="4531912"/>
            <a:ext cx="1159350" cy="1223200"/>
          </a:xfrm>
          <a:custGeom>
            <a:rect b="b" l="l" r="r" t="t"/>
            <a:pathLst>
              <a:path extrusionOk="0" h="269" w="296">
                <a:moveTo>
                  <a:pt x="143" y="0"/>
                </a:moveTo>
                <a:lnTo>
                  <a:pt x="296" y="134"/>
                </a:lnTo>
                <a:lnTo>
                  <a:pt x="143" y="269"/>
                </a:lnTo>
                <a:lnTo>
                  <a:pt x="143" y="200"/>
                </a:lnTo>
                <a:lnTo>
                  <a:pt x="0" y="200"/>
                </a:lnTo>
                <a:lnTo>
                  <a:pt x="0" y="70"/>
                </a:lnTo>
                <a:lnTo>
                  <a:pt x="143" y="70"/>
                </a:lnTo>
                <a:lnTo>
                  <a:pt x="143" y="0"/>
                </a:lnTo>
                <a:close/>
              </a:path>
            </a:pathLst>
          </a:custGeom>
          <a:solidFill>
            <a:srgbClr val="4C625F"/>
          </a:solidFill>
          <a:ln cap="flat" cmpd="sng" w="9525">
            <a:solidFill>
              <a:srgbClr val="4C625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138" name="Google Shape;1138;g12e4033cc43_3_126"/>
          <p:cNvSpPr txBox="1"/>
          <p:nvPr/>
        </p:nvSpPr>
        <p:spPr>
          <a:xfrm>
            <a:off x="1991900" y="7746400"/>
            <a:ext cx="6165000" cy="26013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000000"/>
              </a:buClr>
              <a:buSzPts val="2300"/>
              <a:buFont typeface="Calibri"/>
              <a:buAutoNum type="arabicPeriod"/>
            </a:pPr>
            <a:r>
              <a:rPr b="1" i="0" lang="en-US" sz="2300" u="none" cap="none" strike="noStrike">
                <a:solidFill>
                  <a:srgbClr val="000000"/>
                </a:solidFill>
                <a:latin typeface="Calibri"/>
                <a:ea typeface="Calibri"/>
                <a:cs typeface="Calibri"/>
                <a:sym typeface="Calibri"/>
              </a:rPr>
              <a:t>해당 기법에 해당하는 재무비율 설정</a:t>
            </a:r>
            <a:endParaRPr b="1" i="0" sz="23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1" i="0" lang="en-US" sz="2300" u="none" cap="none" strike="noStrike">
                <a:solidFill>
                  <a:srgbClr val="000000"/>
                </a:solidFill>
                <a:latin typeface="Calibri"/>
                <a:ea typeface="Calibri"/>
                <a:cs typeface="Calibri"/>
                <a:sym typeface="Calibri"/>
              </a:rPr>
              <a:t>재무비율에 맞는 선택조건 값 설정</a:t>
            </a:r>
            <a:endParaRPr b="1" i="0" sz="23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361950" lvl="0" marL="457200" marR="0" rtl="0" algn="l">
              <a:lnSpc>
                <a:spcPct val="100000"/>
              </a:lnSpc>
              <a:spcBef>
                <a:spcPts val="0"/>
              </a:spcBef>
              <a:spcAft>
                <a:spcPts val="0"/>
              </a:spcAft>
              <a:buClr>
                <a:srgbClr val="000000"/>
              </a:buClr>
              <a:buSzPts val="2100"/>
              <a:buFont typeface="Calibri"/>
              <a:buAutoNum type="arabicPeriod"/>
            </a:pPr>
            <a:r>
              <a:rPr b="1" i="0" lang="en-US" sz="2300" u="none" cap="none" strike="noStrike">
                <a:solidFill>
                  <a:srgbClr val="000000"/>
                </a:solidFill>
                <a:latin typeface="Calibri"/>
                <a:ea typeface="Calibri"/>
                <a:cs typeface="Calibri"/>
                <a:sym typeface="Calibri"/>
              </a:rPr>
              <a:t>값 설정 후 주식 종목 찾기!</a:t>
            </a:r>
            <a:r>
              <a:rPr b="1" i="0" lang="en-US" sz="2100" u="none" cap="none" strike="noStrike">
                <a:solidFill>
                  <a:srgbClr val="000000"/>
                </a:solidFill>
                <a:latin typeface="Calibri"/>
                <a:ea typeface="Calibri"/>
                <a:cs typeface="Calibri"/>
                <a:sym typeface="Calibri"/>
              </a:rPr>
              <a:t> </a:t>
            </a:r>
            <a:endParaRPr b="1" i="0" sz="2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p:txBody>
      </p:sp>
      <p:sp>
        <p:nvSpPr>
          <p:cNvPr id="1139" name="Google Shape;1139;g12e4033cc43_3_126"/>
          <p:cNvSpPr txBox="1"/>
          <p:nvPr/>
        </p:nvSpPr>
        <p:spPr>
          <a:xfrm>
            <a:off x="9377087" y="6539812"/>
            <a:ext cx="81009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374650" lvl="0" marL="457200" marR="0" rtl="0" algn="l">
              <a:lnSpc>
                <a:spcPct val="100000"/>
              </a:lnSpc>
              <a:spcBef>
                <a:spcPts val="0"/>
              </a:spcBef>
              <a:spcAft>
                <a:spcPts val="0"/>
              </a:spcAft>
              <a:buClr>
                <a:schemeClr val="dk1"/>
              </a:buClr>
              <a:buSzPts val="2300"/>
              <a:buFont typeface="Calibri"/>
              <a:buAutoNum type="arabicPeriod"/>
            </a:pPr>
            <a:r>
              <a:rPr b="1" i="0" lang="en-US" sz="2300" u="none" cap="none" strike="noStrike">
                <a:solidFill>
                  <a:schemeClr val="dk1"/>
                </a:solidFill>
                <a:latin typeface="Calibri"/>
                <a:ea typeface="Calibri"/>
                <a:cs typeface="Calibri"/>
                <a:sym typeface="Calibri"/>
              </a:rPr>
              <a:t>해당 기법으로 찾은 10개의 주식종목</a:t>
            </a:r>
            <a:endParaRPr b="1"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Calibri"/>
              <a:ea typeface="Calibri"/>
              <a:cs typeface="Calibri"/>
              <a:sym typeface="Calibri"/>
            </a:endParaRPr>
          </a:p>
          <a:p>
            <a:pPr indent="-374650" lvl="0" marL="457200" marR="0" rtl="0" algn="l">
              <a:lnSpc>
                <a:spcPct val="100000"/>
              </a:lnSpc>
              <a:spcBef>
                <a:spcPts val="0"/>
              </a:spcBef>
              <a:spcAft>
                <a:spcPts val="0"/>
              </a:spcAft>
              <a:buClr>
                <a:schemeClr val="dk1"/>
              </a:buClr>
              <a:buSzPts val="2300"/>
              <a:buFont typeface="Calibri"/>
              <a:buAutoNum type="arabicPeriod"/>
            </a:pPr>
            <a:r>
              <a:rPr b="1" i="0" lang="en-US" sz="2300" u="none" cap="none" strike="noStrike">
                <a:solidFill>
                  <a:schemeClr val="dk1"/>
                </a:solidFill>
                <a:latin typeface="Calibri"/>
                <a:ea typeface="Calibri"/>
                <a:cs typeface="Calibri"/>
                <a:sym typeface="Calibri"/>
              </a:rPr>
              <a:t>1년 단위로 수익률 / 누적수익률 확인 </a:t>
            </a:r>
            <a:endParaRPr b="1"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1" i="0" lang="en-US" sz="2300" u="none" cap="none" strike="noStrike">
                <a:solidFill>
                  <a:schemeClr val="dk1"/>
                </a:solidFill>
                <a:latin typeface="Calibri"/>
                <a:ea typeface="Calibri"/>
                <a:cs typeface="Calibri"/>
                <a:sym typeface="Calibri"/>
              </a:rPr>
              <a:t>2022년  누적수익률</a:t>
            </a:r>
            <a:r>
              <a:rPr b="1" i="0" lang="en-US" sz="3000" u="none" cap="none" strike="noStrike">
                <a:solidFill>
                  <a:srgbClr val="FF0000"/>
                </a:solidFill>
                <a:latin typeface="Calibri"/>
                <a:ea typeface="Calibri"/>
                <a:cs typeface="Calibri"/>
                <a:sym typeface="Calibri"/>
              </a:rPr>
              <a:t> </a:t>
            </a:r>
            <a:r>
              <a:rPr b="1" i="0" lang="en-US" sz="3000" u="sng" cap="none" strike="noStrike">
                <a:solidFill>
                  <a:srgbClr val="FF0000"/>
                </a:solidFill>
                <a:latin typeface="Calibri"/>
                <a:ea typeface="Calibri"/>
                <a:cs typeface="Calibri"/>
                <a:sym typeface="Calibri"/>
              </a:rPr>
              <a:t>1600% </a:t>
            </a:r>
            <a:r>
              <a:rPr b="1" i="0" lang="en-US" sz="3000" u="none" cap="none" strike="noStrike">
                <a:solidFill>
                  <a:srgbClr val="FF0000"/>
                </a:solidFill>
                <a:latin typeface="Calibri"/>
                <a:ea typeface="Calibri"/>
                <a:cs typeface="Calibri"/>
                <a:sym typeface="Calibri"/>
              </a:rPr>
              <a:t> </a:t>
            </a:r>
            <a:r>
              <a:rPr b="1" i="0" lang="en-US" sz="2300" u="none" cap="none" strike="noStrike">
                <a:solidFill>
                  <a:schemeClr val="dk1"/>
                </a:solidFill>
                <a:latin typeface="Calibri"/>
                <a:ea typeface="Calibri"/>
                <a:cs typeface="Calibri"/>
                <a:sym typeface="Calibri"/>
              </a:rPr>
              <a:t>기록</a:t>
            </a:r>
            <a:endParaRPr b="1"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Calibri"/>
              <a:ea typeface="Calibri"/>
              <a:cs typeface="Calibri"/>
              <a:sym typeface="Calibri"/>
            </a:endParaRPr>
          </a:p>
          <a:p>
            <a:pPr indent="-374650" lvl="0" marL="457200" marR="0" rtl="0" algn="l">
              <a:lnSpc>
                <a:spcPct val="100000"/>
              </a:lnSpc>
              <a:spcBef>
                <a:spcPts val="0"/>
              </a:spcBef>
              <a:spcAft>
                <a:spcPts val="0"/>
              </a:spcAft>
              <a:buClr>
                <a:srgbClr val="000000"/>
              </a:buClr>
              <a:buSzPts val="2300"/>
              <a:buFont typeface="Calibri"/>
              <a:buAutoNum type="arabicPeriod"/>
            </a:pPr>
            <a:r>
              <a:rPr b="1" i="0" lang="en-US" sz="2300" u="none" cap="none" strike="noStrike">
                <a:solidFill>
                  <a:schemeClr val="dk1"/>
                </a:solidFill>
                <a:latin typeface="Calibri"/>
                <a:ea typeface="Calibri"/>
                <a:cs typeface="Calibri"/>
                <a:sym typeface="Calibri"/>
              </a:rPr>
              <a:t>최근 코스피시장 하락추세로 인해 </a:t>
            </a:r>
            <a:r>
              <a:rPr b="1" i="0" lang="en-US" sz="2300" u="sng" cap="none" strike="noStrike">
                <a:solidFill>
                  <a:schemeClr val="hlink"/>
                </a:solidFill>
                <a:latin typeface="Calibri"/>
                <a:ea typeface="Calibri"/>
                <a:cs typeface="Calibri"/>
                <a:sym typeface="Calibri"/>
              </a:rPr>
              <a:t>-</a:t>
            </a:r>
            <a:r>
              <a:rPr b="1" i="0" lang="en-US" sz="3000" u="sng" cap="none" strike="noStrike">
                <a:solidFill>
                  <a:schemeClr val="hlink"/>
                </a:solidFill>
                <a:latin typeface="Calibri"/>
                <a:ea typeface="Calibri"/>
                <a:cs typeface="Calibri"/>
                <a:sym typeface="Calibri"/>
              </a:rPr>
              <a:t>15%</a:t>
            </a:r>
            <a:r>
              <a:rPr b="1" i="0" lang="en-US" sz="3000" u="none" cap="none" strike="noStrike">
                <a:solidFill>
                  <a:schemeClr val="dk2"/>
                </a:solidFill>
                <a:latin typeface="Calibri"/>
                <a:ea typeface="Calibri"/>
                <a:cs typeface="Calibri"/>
                <a:sym typeface="Calibri"/>
              </a:rPr>
              <a:t> </a:t>
            </a:r>
            <a:r>
              <a:rPr b="1" i="0" lang="en-US" sz="2300" u="none" cap="none" strike="noStrike">
                <a:solidFill>
                  <a:schemeClr val="dk1"/>
                </a:solidFill>
                <a:latin typeface="Calibri"/>
                <a:ea typeface="Calibri"/>
                <a:cs typeface="Calibri"/>
                <a:sym typeface="Calibri"/>
              </a:rPr>
              <a:t>기록중</a:t>
            </a:r>
            <a:endParaRPr b="1"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p:txBody>
      </p:sp>
      <p:graphicFrame>
        <p:nvGraphicFramePr>
          <p:cNvPr id="1140" name="Google Shape;1140;g12e4033cc43_3_126"/>
          <p:cNvGraphicFramePr/>
          <p:nvPr/>
        </p:nvGraphicFramePr>
        <p:xfrm>
          <a:off x="2517438" y="2682600"/>
          <a:ext cx="3000000" cy="3000000"/>
        </p:xfrm>
        <a:graphic>
          <a:graphicData uri="http://schemas.openxmlformats.org/drawingml/2006/table">
            <a:tbl>
              <a:tblPr>
                <a:noFill/>
                <a:tableStyleId>{A46BF4E5-81EF-4847-8290-4AC7BC036A31}</a:tableStyleId>
              </a:tblPr>
              <a:tblGrid>
                <a:gridCol w="4109100"/>
              </a:tblGrid>
              <a:tr h="661050">
                <a:tc>
                  <a:txBody>
                    <a:bodyPr/>
                    <a:lstStyle/>
                    <a:p>
                      <a:pPr indent="0" lvl="0" marL="0" marR="0" rtl="0" algn="ctr">
                        <a:lnSpc>
                          <a:spcPct val="100000"/>
                        </a:lnSpc>
                        <a:spcBef>
                          <a:spcPts val="0"/>
                        </a:spcBef>
                        <a:spcAft>
                          <a:spcPts val="0"/>
                        </a:spcAft>
                        <a:buClr>
                          <a:srgbClr val="000000"/>
                        </a:buClr>
                        <a:buSzPts val="2700"/>
                        <a:buFont typeface="Arial"/>
                        <a:buNone/>
                      </a:pPr>
                      <a:r>
                        <a:rPr b="1" lang="en-US" sz="2700" u="none" cap="none" strike="noStrike"/>
                        <a:t>시장가치기법</a:t>
                      </a:r>
                      <a:endParaRPr b="1" sz="2700" u="none" cap="none" strike="noStrike"/>
                    </a:p>
                  </a:txBody>
                  <a:tcPr marT="91425" marB="91425" marR="91425" marL="91425">
                    <a:solidFill>
                      <a:srgbClr val="A5A5A5"/>
                    </a:solidFill>
                  </a:tcPr>
                </a:tc>
              </a:tr>
              <a:tr h="661050">
                <a:tc>
                  <a:txBody>
                    <a:bodyPr/>
                    <a:lstStyle/>
                    <a:p>
                      <a:pPr indent="0" lvl="0" marL="0" marR="0" rtl="0" algn="ctr">
                        <a:lnSpc>
                          <a:spcPct val="100000"/>
                        </a:lnSpc>
                        <a:spcBef>
                          <a:spcPts val="0"/>
                        </a:spcBef>
                        <a:spcAft>
                          <a:spcPts val="0"/>
                        </a:spcAft>
                        <a:buClr>
                          <a:srgbClr val="000000"/>
                        </a:buClr>
                        <a:buSzPts val="2700"/>
                        <a:buFont typeface="Arial"/>
                        <a:buNone/>
                      </a:pPr>
                      <a:r>
                        <a:rPr lang="en-US" sz="2700" u="none" cap="none" strike="noStrike"/>
                        <a:t>EPS&gt;10%</a:t>
                      </a:r>
                      <a:endParaRPr sz="2700" u="none" cap="none" strike="noStrike"/>
                    </a:p>
                  </a:txBody>
                  <a:tcPr marT="91425" marB="91425" marR="91425" marL="91425">
                    <a:solidFill>
                      <a:srgbClr val="F3F3F3"/>
                    </a:solidFill>
                  </a:tcPr>
                </a:tc>
              </a:tr>
              <a:tr h="661050">
                <a:tc>
                  <a:txBody>
                    <a:bodyPr/>
                    <a:lstStyle/>
                    <a:p>
                      <a:pPr indent="0" lvl="0" marL="0" marR="0" rtl="0" algn="ctr">
                        <a:lnSpc>
                          <a:spcPct val="100000"/>
                        </a:lnSpc>
                        <a:spcBef>
                          <a:spcPts val="0"/>
                        </a:spcBef>
                        <a:spcAft>
                          <a:spcPts val="0"/>
                        </a:spcAft>
                        <a:buClr>
                          <a:srgbClr val="000000"/>
                        </a:buClr>
                        <a:buSzPts val="2700"/>
                        <a:buFont typeface="Arial"/>
                        <a:buNone/>
                      </a:pPr>
                      <a:r>
                        <a:rPr lang="en-US" sz="2700" u="none" cap="none" strike="noStrike"/>
                        <a:t>PSR&lt;=4%</a:t>
                      </a:r>
                      <a:endParaRPr sz="2700" u="none" cap="none" strike="noStrike"/>
                    </a:p>
                  </a:txBody>
                  <a:tcPr marT="91425" marB="91425" marR="91425" marL="91425">
                    <a:solidFill>
                      <a:srgbClr val="A5A5A5"/>
                    </a:solidFill>
                  </a:tcPr>
                </a:tc>
              </a:tr>
              <a:tr h="661050">
                <a:tc>
                  <a:txBody>
                    <a:bodyPr/>
                    <a:lstStyle/>
                    <a:p>
                      <a:pPr indent="0" lvl="0" marL="0" marR="0" rtl="0" algn="ctr">
                        <a:lnSpc>
                          <a:spcPct val="100000"/>
                        </a:lnSpc>
                        <a:spcBef>
                          <a:spcPts val="0"/>
                        </a:spcBef>
                        <a:spcAft>
                          <a:spcPts val="0"/>
                        </a:spcAft>
                        <a:buClr>
                          <a:srgbClr val="000000"/>
                        </a:buClr>
                        <a:buSzPts val="2700"/>
                        <a:buFont typeface="Arial"/>
                        <a:buNone/>
                      </a:pPr>
                      <a:r>
                        <a:rPr lang="en-US" sz="2700" u="none" cap="none" strike="noStrike"/>
                        <a:t>PER&lt;10%</a:t>
                      </a:r>
                      <a:endParaRPr sz="2700" u="none" cap="none" strike="noStrike"/>
                    </a:p>
                  </a:txBody>
                  <a:tcPr marT="91425" marB="91425" marR="91425" marL="91425">
                    <a:solidFill>
                      <a:srgbClr val="F3F3F3"/>
                    </a:solidFill>
                  </a:tcPr>
                </a:tc>
              </a:tr>
              <a:tr h="661050">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t>            PCR&lt;8%</a:t>
                      </a:r>
                      <a:endParaRPr sz="2700" u="none" cap="none" strike="noStrike"/>
                    </a:p>
                  </a:txBody>
                  <a:tcPr marT="91425" marB="91425" marR="91425" marL="91425">
                    <a:solidFill>
                      <a:srgbClr val="A5A5A5"/>
                    </a:solidFill>
                  </a:tcPr>
                </a:tc>
              </a:tr>
              <a:tr h="661050">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t>            PBR&lt;1</a:t>
                      </a:r>
                      <a:endParaRPr sz="2700" u="none" cap="none" strike="noStrike"/>
                    </a:p>
                  </a:txBody>
                  <a:tcPr marT="91425" marB="91425" marR="91425" marL="91425">
                    <a:solidFill>
                      <a:srgbClr val="F3F3F3"/>
                    </a:solidFill>
                  </a:tcPr>
                </a:tc>
              </a:tr>
              <a:tr h="661050">
                <a:tc>
                  <a:txBody>
                    <a:bodyPr/>
                    <a:lstStyle/>
                    <a:p>
                      <a:pPr indent="0" lvl="0" marL="0" marR="0" rtl="0" algn="ctr">
                        <a:lnSpc>
                          <a:spcPct val="100000"/>
                        </a:lnSpc>
                        <a:spcBef>
                          <a:spcPts val="0"/>
                        </a:spcBef>
                        <a:spcAft>
                          <a:spcPts val="0"/>
                        </a:spcAft>
                        <a:buClr>
                          <a:srgbClr val="000000"/>
                        </a:buClr>
                        <a:buSzPts val="2700"/>
                        <a:buFont typeface="Arial"/>
                        <a:buNone/>
                      </a:pPr>
                      <a:r>
                        <a:rPr lang="en-US" sz="2700" u="none" cap="none" strike="noStrike"/>
                        <a:t>EBITDA&lt;6</a:t>
                      </a:r>
                      <a:endParaRPr sz="2700" u="none" cap="none" strike="noStrike"/>
                    </a:p>
                  </a:txBody>
                  <a:tcPr marT="91425" marB="91425" marR="91425" marL="91425">
                    <a:solidFill>
                      <a:srgbClr val="A5A5A5"/>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144" name="Shape 1144"/>
        <p:cNvGrpSpPr/>
        <p:nvPr/>
      </p:nvGrpSpPr>
      <p:grpSpPr>
        <a:xfrm>
          <a:off x="0" y="0"/>
          <a:ext cx="0" cy="0"/>
          <a:chOff x="0" y="0"/>
          <a:chExt cx="0" cy="0"/>
        </a:xfrm>
      </p:grpSpPr>
      <p:pic>
        <p:nvPicPr>
          <p:cNvPr id="1145" name="Google Shape;1145;g12e4033cc43_3_142"/>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146" name="Google Shape;1146;g12e4033cc43_3_142"/>
          <p:cNvGrpSpPr/>
          <p:nvPr/>
        </p:nvGrpSpPr>
        <p:grpSpPr>
          <a:xfrm>
            <a:off x="16526181" y="641870"/>
            <a:ext cx="1644349" cy="760643"/>
            <a:chOff x="16526181" y="641870"/>
            <a:chExt cx="1644349" cy="760643"/>
          </a:xfrm>
        </p:grpSpPr>
        <p:grpSp>
          <p:nvGrpSpPr>
            <p:cNvPr id="1147" name="Google Shape;1147;g12e4033cc43_3_142"/>
            <p:cNvGrpSpPr/>
            <p:nvPr/>
          </p:nvGrpSpPr>
          <p:grpSpPr>
            <a:xfrm>
              <a:off x="16526181" y="641870"/>
              <a:ext cx="760643" cy="760643"/>
              <a:chOff x="16526181" y="641870"/>
              <a:chExt cx="760643" cy="760643"/>
            </a:xfrm>
          </p:grpSpPr>
          <p:pic>
            <p:nvPicPr>
              <p:cNvPr id="1148" name="Google Shape;1148;g12e4033cc43_3_142"/>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149" name="Google Shape;1149;g12e4033cc43_3_142"/>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150" name="Google Shape;1150;g12e4033cc43_3_142"/>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151" name="Google Shape;1151;g12e4033cc43_3_142"/>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12e4033cc43_3_142"/>
          <p:cNvSpPr txBox="1"/>
          <p:nvPr/>
        </p:nvSpPr>
        <p:spPr>
          <a:xfrm>
            <a:off x="8651700" y="8254075"/>
            <a:ext cx="9096600" cy="12930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800">
                <a:solidFill>
                  <a:srgbClr val="FF0000"/>
                </a:solidFill>
                <a:latin typeface="Calibri"/>
                <a:ea typeface="Calibri"/>
                <a:cs typeface="Calibri"/>
                <a:sym typeface="Calibri"/>
              </a:rPr>
              <a:t>10</a:t>
            </a:r>
            <a:r>
              <a:rPr b="1" lang="en-US" sz="2300">
                <a:solidFill>
                  <a:schemeClr val="dk1"/>
                </a:solidFill>
                <a:latin typeface="Calibri"/>
                <a:ea typeface="Calibri"/>
                <a:cs typeface="Calibri"/>
                <a:sym typeface="Calibri"/>
              </a:rPr>
              <a:t> 종목의 주식이 </a:t>
            </a:r>
            <a:r>
              <a:rPr b="1" lang="en-US" sz="2800">
                <a:solidFill>
                  <a:schemeClr val="dk2"/>
                </a:solidFill>
                <a:latin typeface="Calibri"/>
                <a:ea typeface="Calibri"/>
                <a:cs typeface="Calibri"/>
                <a:sym typeface="Calibri"/>
              </a:rPr>
              <a:t>5</a:t>
            </a:r>
            <a:r>
              <a:rPr b="1" lang="en-US" sz="3100">
                <a:solidFill>
                  <a:schemeClr val="dk2"/>
                </a:solidFill>
                <a:latin typeface="Calibri"/>
                <a:ea typeface="Calibri"/>
                <a:cs typeface="Calibri"/>
                <a:sym typeface="Calibri"/>
              </a:rPr>
              <a:t> </a:t>
            </a:r>
            <a:r>
              <a:rPr b="1" lang="en-US" sz="2300">
                <a:solidFill>
                  <a:schemeClr val="dk1"/>
                </a:solidFill>
                <a:latin typeface="Calibri"/>
                <a:ea typeface="Calibri"/>
                <a:cs typeface="Calibri"/>
                <a:sym typeface="Calibri"/>
              </a:rPr>
              <a:t>주식 포트폴리오 보다 수익률, 누적수익률에서 더 좋은 성적을 받고 있다.</a:t>
            </a:r>
            <a:endParaRPr b="1" sz="23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1" sz="2400">
              <a:solidFill>
                <a:schemeClr val="dk1"/>
              </a:solidFill>
              <a:latin typeface="Calibri"/>
              <a:ea typeface="Calibri"/>
              <a:cs typeface="Calibri"/>
              <a:sym typeface="Calibri"/>
            </a:endParaRPr>
          </a:p>
        </p:txBody>
      </p:sp>
      <p:sp>
        <p:nvSpPr>
          <p:cNvPr id="1153" name="Google Shape;1153;g12e4033cc43_3_142"/>
          <p:cNvSpPr txBox="1"/>
          <p:nvPr/>
        </p:nvSpPr>
        <p:spPr>
          <a:xfrm>
            <a:off x="662130" y="6681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lang="en-US" sz="4000">
                <a:solidFill>
                  <a:schemeClr val="dk1"/>
                </a:solidFill>
              </a:rPr>
              <a:t>주식 포트폴리오 황금비율은 10종목</a:t>
            </a:r>
            <a:endParaRPr b="0" i="0" sz="1400" u="none" cap="none" strike="noStrike">
              <a:solidFill>
                <a:srgbClr val="000000"/>
              </a:solidFill>
              <a:latin typeface="Arial"/>
              <a:ea typeface="Arial"/>
              <a:cs typeface="Arial"/>
              <a:sym typeface="Arial"/>
            </a:endParaRPr>
          </a:p>
        </p:txBody>
      </p:sp>
      <p:graphicFrame>
        <p:nvGraphicFramePr>
          <p:cNvPr id="1154" name="Google Shape;1154;g12e4033cc43_3_142"/>
          <p:cNvGraphicFramePr/>
          <p:nvPr/>
        </p:nvGraphicFramePr>
        <p:xfrm>
          <a:off x="8805816" y="1853223"/>
          <a:ext cx="3000000" cy="3000000"/>
        </p:xfrm>
        <a:graphic>
          <a:graphicData uri="http://schemas.openxmlformats.org/drawingml/2006/table">
            <a:tbl>
              <a:tblPr bandRow="1" firstRow="1">
                <a:noFill/>
                <a:tableStyleId>{C7FD7C22-32EB-4BDD-9D10-C249B8D23314}</a:tableStyleId>
              </a:tblPr>
              <a:tblGrid>
                <a:gridCol w="1665275"/>
                <a:gridCol w="1778700"/>
                <a:gridCol w="1498200"/>
                <a:gridCol w="1776025"/>
                <a:gridCol w="1798925"/>
              </a:tblGrid>
              <a:tr h="1797950">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FF00"/>
                          </a:solidFill>
                        </a:rPr>
                        <a:t>5종목 수익률</a:t>
                      </a:r>
                      <a:endParaRPr sz="2500" u="none" cap="none" strike="noStrike">
                        <a:solidFill>
                          <a:srgbClr val="FFFF00"/>
                        </a:solidFill>
                      </a:endParaRPr>
                    </a:p>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txBody>
                  <a:tcPr marT="45725" marB="45725" marR="91450" marL="91450">
                    <a:solidFill>
                      <a:schemeClr val="dk1"/>
                    </a:solidFill>
                  </a:tcPr>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0000"/>
                          </a:solidFill>
                        </a:rPr>
                        <a:t>10종목 </a:t>
                      </a:r>
                      <a:r>
                        <a:rPr lang="en-US" sz="700" u="none" cap="none" strike="noStrike">
                          <a:solidFill>
                            <a:srgbClr val="FF0000"/>
                          </a:solidFill>
                        </a:rPr>
                        <a:t> </a:t>
                      </a:r>
                      <a:r>
                        <a:rPr lang="en-US" sz="2500" u="none" cap="none" strike="noStrike">
                          <a:solidFill>
                            <a:srgbClr val="FF0000"/>
                          </a:solidFill>
                        </a:rPr>
                        <a:t>수익률</a:t>
                      </a:r>
                      <a:endParaRPr sz="700" u="none" cap="none" strike="noStrike">
                        <a:solidFill>
                          <a:srgbClr val="FF0000"/>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t>기법</a:t>
                      </a:r>
                      <a:endParaRPr sz="25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FF00"/>
                          </a:solidFill>
                        </a:rPr>
                        <a:t>5종목</a:t>
                      </a:r>
                      <a:endParaRPr sz="2500" u="none" cap="none" strike="noStrike">
                        <a:solidFill>
                          <a:srgbClr val="FFFF00"/>
                        </a:solidFill>
                      </a:endParaRPr>
                    </a:p>
                    <a:p>
                      <a:pPr indent="0" lvl="0" marL="0" marR="0" rtl="0" algn="l">
                        <a:lnSpc>
                          <a:spcPct val="100000"/>
                        </a:lnSpc>
                        <a:spcBef>
                          <a:spcPts val="0"/>
                        </a:spcBef>
                        <a:spcAft>
                          <a:spcPts val="0"/>
                        </a:spcAft>
                        <a:buClr>
                          <a:srgbClr val="000000"/>
                        </a:buClr>
                        <a:buSzPts val="3200"/>
                        <a:buFont typeface="Arial"/>
                        <a:buNone/>
                      </a:pPr>
                      <a:r>
                        <a:rPr lang="en-US" sz="2500" u="none" cap="none" strike="noStrike">
                          <a:solidFill>
                            <a:srgbClr val="FFFF00"/>
                          </a:solidFill>
                        </a:rPr>
                        <a:t>누적수익률</a:t>
                      </a:r>
                      <a:endParaRPr sz="700" u="none" cap="none" strike="noStrike">
                        <a:solidFill>
                          <a:srgbClr val="FFFF00"/>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29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0000"/>
                          </a:solidFill>
                        </a:rPr>
                        <a:t>10종목 누적수익률</a:t>
                      </a:r>
                      <a:endParaRPr sz="2500" u="none" cap="none" strike="noStrike">
                        <a:solidFill>
                          <a:srgbClr val="FF0000"/>
                        </a:solidFill>
                      </a:endParaRPr>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0.145961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0.206612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시장가치</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26.565928</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19.114936</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0.077693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0.117382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그레이엄</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11.420622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12.032841</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-0.133225</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0.086103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린치</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5.773133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10.698651</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-0.149423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-0.098926</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버핏</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5.721840</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13.350649</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0.036023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0.066395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3대 거장</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6.534467</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15.360838</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-0.366829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-0.194738</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레버리지</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4.988759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7.234414</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-0.416653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0.266475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수익성</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3.332697</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4.986475</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-0.106614</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-0.001375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성장성</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5.136509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4.660258</a:t>
                      </a:r>
                      <a:endParaRPr sz="2000" u="none" cap="none" strike="noStrike"/>
                    </a:p>
                  </a:txBody>
                  <a:tcPr marT="45725" marB="45725" marR="91450" marL="91450"/>
                </a:tc>
              </a:tr>
              <a:tr h="4495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-0.081601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-0.001375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활동성</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2.511952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4.660258</a:t>
                      </a:r>
                      <a:endParaRPr sz="2000" u="none" cap="none" strike="noStrike"/>
                    </a:p>
                  </a:txBody>
                  <a:tcPr marT="45725" marB="45725" marR="91450" marL="91450"/>
                </a:tc>
              </a:tr>
              <a:tr h="163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-0.080558</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-0.151022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유동성</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5.427861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5.361891</a:t>
                      </a:r>
                      <a:endParaRPr sz="2000" u="none" cap="none" strike="noStrike"/>
                    </a:p>
                  </a:txBody>
                  <a:tcPr marT="45725" marB="45725" marR="91450" marL="91450"/>
                </a:tc>
              </a:tr>
            </a:tbl>
          </a:graphicData>
        </a:graphic>
      </p:graphicFrame>
      <p:sp>
        <p:nvSpPr>
          <p:cNvPr id="1155" name="Google Shape;1155;g12e4033cc43_3_142"/>
          <p:cNvSpPr/>
          <p:nvPr/>
        </p:nvSpPr>
        <p:spPr>
          <a:xfrm flipH="1">
            <a:off x="15526700" y="4139200"/>
            <a:ext cx="1778700" cy="3626100"/>
          </a:xfrm>
          <a:prstGeom prst="rect">
            <a:avLst/>
          </a:prstGeom>
          <a:noFill/>
          <a:ln cap="flat" cmpd="sng" w="28575">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6" name="Google Shape;1156;g12e4033cc43_3_142"/>
          <p:cNvSpPr/>
          <p:nvPr/>
        </p:nvSpPr>
        <p:spPr>
          <a:xfrm flipH="1">
            <a:off x="10471100" y="3681975"/>
            <a:ext cx="1778700" cy="4114800"/>
          </a:xfrm>
          <a:prstGeom prst="rect">
            <a:avLst/>
          </a:prstGeom>
          <a:noFill/>
          <a:ln cap="flat" cmpd="sng" w="28575">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7" name="Google Shape;1157;g12e4033cc43_3_142"/>
          <p:cNvSpPr txBox="1"/>
          <p:nvPr/>
        </p:nvSpPr>
        <p:spPr>
          <a:xfrm>
            <a:off x="2048600" y="10568000"/>
            <a:ext cx="8103300" cy="1339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000000"/>
              </a:buClr>
              <a:buSzPts val="2500"/>
              <a:buFont typeface="Calibri"/>
              <a:buChar char="●"/>
            </a:pPr>
            <a:r>
              <a:rPr b="1" lang="en-US" sz="2500">
                <a:latin typeface="Calibri"/>
                <a:ea typeface="Calibri"/>
                <a:cs typeface="Calibri"/>
                <a:sym typeface="Calibri"/>
              </a:rPr>
              <a:t>높은 재무지표 기준때문에 15종목 구성이 되지 않는 경우가 많으며 이를 위해서는 선택 기준 조정이 불가피함</a:t>
            </a:r>
            <a:endParaRPr b="1" i="0" sz="2500" u="none" cap="none" strike="noStrike">
              <a:solidFill>
                <a:srgbClr val="000000"/>
              </a:solidFill>
              <a:latin typeface="Calibri"/>
              <a:ea typeface="Calibri"/>
              <a:cs typeface="Calibri"/>
              <a:sym typeface="Calibri"/>
            </a:endParaRPr>
          </a:p>
        </p:txBody>
      </p:sp>
      <p:sp>
        <p:nvSpPr>
          <p:cNvPr id="1158" name="Google Shape;1158;g12e4033cc43_3_142"/>
          <p:cNvSpPr/>
          <p:nvPr/>
        </p:nvSpPr>
        <p:spPr>
          <a:xfrm flipH="1">
            <a:off x="8805825" y="7813250"/>
            <a:ext cx="1644300" cy="400200"/>
          </a:xfrm>
          <a:prstGeom prst="rect">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9" name="Google Shape;1159;g12e4033cc43_3_142"/>
          <p:cNvSpPr/>
          <p:nvPr/>
        </p:nvSpPr>
        <p:spPr>
          <a:xfrm flipH="1">
            <a:off x="13748000" y="3681975"/>
            <a:ext cx="1778700" cy="461700"/>
          </a:xfrm>
          <a:prstGeom prst="rect">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0" name="Google Shape;1160;g12e4033cc43_3_142"/>
          <p:cNvSpPr/>
          <p:nvPr/>
        </p:nvSpPr>
        <p:spPr>
          <a:xfrm flipH="1">
            <a:off x="13748000" y="7796875"/>
            <a:ext cx="1778700" cy="461700"/>
          </a:xfrm>
          <a:prstGeom prst="rect">
            <a:avLst/>
          </a:prstGeom>
          <a:noFill/>
          <a:ln cap="flat" cmpd="sng" w="381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1" name="Google Shape;1161;g12e4033cc43_3_142"/>
          <p:cNvSpPr txBox="1"/>
          <p:nvPr/>
        </p:nvSpPr>
        <p:spPr>
          <a:xfrm>
            <a:off x="15949725" y="1376200"/>
            <a:ext cx="13530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200">
                <a:solidFill>
                  <a:schemeClr val="dk1"/>
                </a:solidFill>
                <a:latin typeface="Calibri"/>
                <a:ea typeface="Calibri"/>
                <a:cs typeface="Calibri"/>
                <a:sym typeface="Calibri"/>
              </a:rPr>
              <a:t>2021년</a:t>
            </a:r>
            <a:endParaRPr b="1" sz="2200">
              <a:solidFill>
                <a:schemeClr val="dk1"/>
              </a:solidFill>
              <a:latin typeface="Calibri"/>
              <a:ea typeface="Calibri"/>
              <a:cs typeface="Calibri"/>
              <a:sym typeface="Calibri"/>
            </a:endParaRPr>
          </a:p>
        </p:txBody>
      </p:sp>
      <p:pic>
        <p:nvPicPr>
          <p:cNvPr id="1162" name="Google Shape;1162;g12e4033cc43_3_142"/>
          <p:cNvPicPr preferRelativeResize="0"/>
          <p:nvPr/>
        </p:nvPicPr>
        <p:blipFill rotWithShape="1">
          <a:blip r:embed="rId6">
            <a:alphaModFix/>
          </a:blip>
          <a:srcRect b="0" l="0" r="0" t="0"/>
          <a:stretch/>
        </p:blipFill>
        <p:spPr>
          <a:xfrm>
            <a:off x="797525" y="1853200"/>
            <a:ext cx="7351175" cy="6200050"/>
          </a:xfrm>
          <a:prstGeom prst="rect">
            <a:avLst/>
          </a:prstGeom>
          <a:noFill/>
          <a:ln>
            <a:noFill/>
          </a:ln>
        </p:spPr>
      </p:pic>
      <p:sp>
        <p:nvSpPr>
          <p:cNvPr id="1163" name="Google Shape;1163;g12e4033cc43_3_142"/>
          <p:cNvSpPr txBox="1"/>
          <p:nvPr/>
        </p:nvSpPr>
        <p:spPr>
          <a:xfrm>
            <a:off x="673025" y="8213438"/>
            <a:ext cx="8103300" cy="1015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Char char="●"/>
            </a:pPr>
            <a:r>
              <a:rPr b="1" lang="en-US" sz="2300">
                <a:solidFill>
                  <a:schemeClr val="dk1"/>
                </a:solidFill>
                <a:latin typeface="Calibri"/>
                <a:ea typeface="Calibri"/>
                <a:cs typeface="Calibri"/>
                <a:sym typeface="Calibri"/>
              </a:rPr>
              <a:t>많은 종목 수를 하기엔 위험부담이 크다고 판단하여 </a:t>
            </a:r>
            <a:endParaRPr b="1" sz="2300">
              <a:solidFill>
                <a:schemeClr val="dk1"/>
              </a:solidFill>
              <a:latin typeface="Calibri"/>
              <a:ea typeface="Calibri"/>
              <a:cs typeface="Calibri"/>
              <a:sym typeface="Calibri"/>
            </a:endParaRPr>
          </a:p>
          <a:p>
            <a:pPr indent="0" lvl="0" marL="457200" rtl="0" algn="l">
              <a:spcBef>
                <a:spcPts val="0"/>
              </a:spcBef>
              <a:spcAft>
                <a:spcPts val="0"/>
              </a:spcAft>
              <a:buNone/>
            </a:pPr>
            <a:r>
              <a:rPr b="1" lang="en-US" sz="2300">
                <a:solidFill>
                  <a:schemeClr val="dk1"/>
                </a:solidFill>
                <a:latin typeface="Calibri"/>
                <a:ea typeface="Calibri"/>
                <a:cs typeface="Calibri"/>
                <a:sym typeface="Calibri"/>
              </a:rPr>
              <a:t>변동성이 의미있게 감소했던</a:t>
            </a:r>
            <a:r>
              <a:rPr b="1" lang="en-US" sz="2300">
                <a:solidFill>
                  <a:srgbClr val="FE3431"/>
                </a:solidFill>
                <a:latin typeface="Calibri"/>
                <a:ea typeface="Calibri"/>
                <a:cs typeface="Calibri"/>
                <a:sym typeface="Calibri"/>
              </a:rPr>
              <a:t> </a:t>
            </a:r>
            <a:r>
              <a:rPr b="1" lang="en-US" sz="2800">
                <a:solidFill>
                  <a:srgbClr val="FE3431"/>
                </a:solidFill>
                <a:latin typeface="Calibri"/>
                <a:ea typeface="Calibri"/>
                <a:cs typeface="Calibri"/>
                <a:sym typeface="Calibri"/>
              </a:rPr>
              <a:t>10</a:t>
            </a:r>
            <a:r>
              <a:rPr b="1" lang="en-US" sz="2300">
                <a:solidFill>
                  <a:schemeClr val="dk1"/>
                </a:solidFill>
                <a:latin typeface="Calibri"/>
                <a:ea typeface="Calibri"/>
                <a:cs typeface="Calibri"/>
                <a:sym typeface="Calibri"/>
              </a:rPr>
              <a:t>종목을 선택</a:t>
            </a:r>
            <a:endParaRPr b="1" sz="2600">
              <a:latin typeface="Calibri"/>
              <a:ea typeface="Calibri"/>
              <a:cs typeface="Calibri"/>
              <a:sym typeface="Calibri"/>
            </a:endParaRPr>
          </a:p>
        </p:txBody>
      </p:sp>
      <p:sp>
        <p:nvSpPr>
          <p:cNvPr id="1164" name="Google Shape;1164;g12e4033cc43_3_142"/>
          <p:cNvSpPr txBox="1"/>
          <p:nvPr/>
        </p:nvSpPr>
        <p:spPr>
          <a:xfrm>
            <a:off x="673025" y="9592988"/>
            <a:ext cx="583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참고 뉴스 : </a:t>
            </a:r>
            <a:r>
              <a:rPr b="0" i="0" lang="en-US" sz="1100" u="sng" cap="none" strike="noStrike">
                <a:solidFill>
                  <a:schemeClr val="hlink"/>
                </a:solidFill>
                <a:latin typeface="Arial"/>
                <a:ea typeface="Arial"/>
                <a:cs typeface="Arial"/>
                <a:sym typeface="Arial"/>
                <a:hlinkClick r:id="rId7"/>
              </a:rPr>
              <a:t>분산투자 종목 수는? 10~15개가 안전합니다 - 조선일보 (chosun.com)</a:t>
            </a:r>
            <a:endParaRPr b="0" i="0" sz="1400" u="none" cap="none" strike="noStrike">
              <a:solidFill>
                <a:srgbClr val="000000"/>
              </a:solidFill>
              <a:latin typeface="Calibri"/>
              <a:ea typeface="Calibri"/>
              <a:cs typeface="Calibri"/>
              <a:sym typeface="Calibri"/>
            </a:endParaRPr>
          </a:p>
        </p:txBody>
      </p:sp>
      <p:sp>
        <p:nvSpPr>
          <p:cNvPr id="1165" name="Google Shape;1165;g12e4033cc43_3_142"/>
          <p:cNvSpPr txBox="1"/>
          <p:nvPr/>
        </p:nvSpPr>
        <p:spPr>
          <a:xfrm>
            <a:off x="662125" y="1383850"/>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처음 구상은 주식 5종목</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169" name="Shape 1169"/>
        <p:cNvGrpSpPr/>
        <p:nvPr/>
      </p:nvGrpSpPr>
      <p:grpSpPr>
        <a:xfrm>
          <a:off x="0" y="0"/>
          <a:ext cx="0" cy="0"/>
          <a:chOff x="0" y="0"/>
          <a:chExt cx="0" cy="0"/>
        </a:xfrm>
      </p:grpSpPr>
      <p:pic>
        <p:nvPicPr>
          <p:cNvPr id="1170" name="Google Shape;1170;g12e4033cc43_3_166"/>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171" name="Google Shape;1171;g12e4033cc43_3_166"/>
          <p:cNvGrpSpPr/>
          <p:nvPr/>
        </p:nvGrpSpPr>
        <p:grpSpPr>
          <a:xfrm>
            <a:off x="16526181" y="641870"/>
            <a:ext cx="1644349" cy="760643"/>
            <a:chOff x="16526181" y="641870"/>
            <a:chExt cx="1644349" cy="760643"/>
          </a:xfrm>
        </p:grpSpPr>
        <p:grpSp>
          <p:nvGrpSpPr>
            <p:cNvPr id="1172" name="Google Shape;1172;g12e4033cc43_3_166"/>
            <p:cNvGrpSpPr/>
            <p:nvPr/>
          </p:nvGrpSpPr>
          <p:grpSpPr>
            <a:xfrm>
              <a:off x="16526181" y="641870"/>
              <a:ext cx="760643" cy="760643"/>
              <a:chOff x="16526181" y="641870"/>
              <a:chExt cx="760643" cy="760643"/>
            </a:xfrm>
          </p:grpSpPr>
          <p:pic>
            <p:nvPicPr>
              <p:cNvPr id="1173" name="Google Shape;1173;g12e4033cc43_3_166"/>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174" name="Google Shape;1174;g12e4033cc43_3_166"/>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175" name="Google Shape;1175;g12e4033cc43_3_166"/>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176" name="Google Shape;1176;g12e4033cc43_3_166"/>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12e4033cc43_3_166"/>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수익률 시각화</a:t>
            </a:r>
            <a:endParaRPr b="0" i="0" sz="1400" u="none" cap="none" strike="noStrike">
              <a:solidFill>
                <a:srgbClr val="000000"/>
              </a:solidFill>
              <a:latin typeface="Arial"/>
              <a:ea typeface="Arial"/>
              <a:cs typeface="Arial"/>
              <a:sym typeface="Arial"/>
            </a:endParaRPr>
          </a:p>
        </p:txBody>
      </p:sp>
      <p:pic>
        <p:nvPicPr>
          <p:cNvPr id="1178" name="Google Shape;1178;g12e4033cc43_3_166" title="Points scored"/>
          <p:cNvPicPr preferRelativeResize="0"/>
          <p:nvPr/>
        </p:nvPicPr>
        <p:blipFill rotWithShape="1">
          <a:blip r:embed="rId6">
            <a:alphaModFix/>
          </a:blip>
          <a:srcRect b="12222" l="0" r="0" t="12139"/>
          <a:stretch/>
        </p:blipFill>
        <p:spPr>
          <a:xfrm>
            <a:off x="138488" y="1405550"/>
            <a:ext cx="17741352" cy="8806826"/>
          </a:xfrm>
          <a:prstGeom prst="rect">
            <a:avLst/>
          </a:prstGeom>
          <a:noFill/>
          <a:ln>
            <a:noFill/>
          </a:ln>
        </p:spPr>
      </p:pic>
      <p:sp>
        <p:nvSpPr>
          <p:cNvPr id="1179" name="Google Shape;1179;g12e4033cc43_3_16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80" name="Google Shape;1180;g12e4033cc43_3_166"/>
          <p:cNvSpPr/>
          <p:nvPr/>
        </p:nvSpPr>
        <p:spPr>
          <a:xfrm>
            <a:off x="662135" y="9850353"/>
            <a:ext cx="254400" cy="258600"/>
          </a:xfrm>
          <a:prstGeom prst="rect">
            <a:avLst/>
          </a:prstGeom>
          <a:solidFill>
            <a:srgbClr val="A000B9"/>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81" name="Google Shape;1181;g12e4033cc43_3_166"/>
          <p:cNvSpPr txBox="1"/>
          <p:nvPr/>
        </p:nvSpPr>
        <p:spPr>
          <a:xfrm>
            <a:off x="916514" y="9795004"/>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성장성</a:t>
            </a:r>
            <a:endParaRPr/>
          </a:p>
        </p:txBody>
      </p:sp>
      <p:sp>
        <p:nvSpPr>
          <p:cNvPr id="1182" name="Google Shape;1182;g12e4033cc43_3_166"/>
          <p:cNvSpPr/>
          <p:nvPr/>
        </p:nvSpPr>
        <p:spPr>
          <a:xfrm>
            <a:off x="4977673" y="9308732"/>
            <a:ext cx="254400" cy="258600"/>
          </a:xfrm>
          <a:prstGeom prst="rect">
            <a:avLst/>
          </a:prstGeom>
          <a:solidFill>
            <a:srgbClr val="FF00B2"/>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83" name="Google Shape;1183;g12e4033cc43_3_166"/>
          <p:cNvSpPr txBox="1"/>
          <p:nvPr/>
        </p:nvSpPr>
        <p:spPr>
          <a:xfrm>
            <a:off x="5209195" y="9253379"/>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시장가치</a:t>
            </a:r>
            <a:endParaRPr/>
          </a:p>
        </p:txBody>
      </p:sp>
      <p:sp>
        <p:nvSpPr>
          <p:cNvPr id="1184" name="Google Shape;1184;g12e4033cc43_3_166"/>
          <p:cNvSpPr/>
          <p:nvPr/>
        </p:nvSpPr>
        <p:spPr>
          <a:xfrm>
            <a:off x="2985538" y="9850350"/>
            <a:ext cx="276000" cy="258600"/>
          </a:xfrm>
          <a:prstGeom prst="rect">
            <a:avLst/>
          </a:prstGeom>
          <a:solidFill>
            <a:srgbClr val="0000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85" name="Google Shape;1185;g12e4033cc43_3_166"/>
          <p:cNvSpPr txBox="1"/>
          <p:nvPr/>
        </p:nvSpPr>
        <p:spPr>
          <a:xfrm>
            <a:off x="3178277" y="9794996"/>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그레이</a:t>
            </a:r>
            <a:r>
              <a:rPr lang="en-US" sz="1800">
                <a:latin typeface="Calibri"/>
                <a:ea typeface="Calibri"/>
                <a:cs typeface="Calibri"/>
                <a:sym typeface="Calibri"/>
              </a:rPr>
              <a:t>엄</a:t>
            </a:r>
            <a:endParaRPr/>
          </a:p>
        </p:txBody>
      </p:sp>
      <p:sp>
        <p:nvSpPr>
          <p:cNvPr id="1186" name="Google Shape;1186;g12e4033cc43_3_166"/>
          <p:cNvSpPr/>
          <p:nvPr/>
        </p:nvSpPr>
        <p:spPr>
          <a:xfrm>
            <a:off x="2999998" y="9308725"/>
            <a:ext cx="276000" cy="258600"/>
          </a:xfrm>
          <a:prstGeom prst="rect">
            <a:avLst/>
          </a:prstGeom>
          <a:solidFill>
            <a:srgbClr val="5D3928"/>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87" name="Google Shape;1187;g12e4033cc43_3_166"/>
          <p:cNvSpPr txBox="1"/>
          <p:nvPr/>
        </p:nvSpPr>
        <p:spPr>
          <a:xfrm>
            <a:off x="3237314" y="9253366"/>
            <a:ext cx="64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린치</a:t>
            </a:r>
            <a:endParaRPr/>
          </a:p>
        </p:txBody>
      </p:sp>
      <p:sp>
        <p:nvSpPr>
          <p:cNvPr id="1188" name="Google Shape;1188;g12e4033cc43_3_166"/>
          <p:cNvSpPr/>
          <p:nvPr/>
        </p:nvSpPr>
        <p:spPr>
          <a:xfrm>
            <a:off x="5892963" y="9850350"/>
            <a:ext cx="254400" cy="258600"/>
          </a:xfrm>
          <a:prstGeom prst="rect">
            <a:avLst/>
          </a:prstGeom>
          <a:solidFill>
            <a:srgbClr val="00FFFE"/>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89" name="Google Shape;1189;g12e4033cc43_3_166"/>
          <p:cNvSpPr txBox="1"/>
          <p:nvPr/>
        </p:nvSpPr>
        <p:spPr>
          <a:xfrm>
            <a:off x="6147364" y="9795003"/>
            <a:ext cx="64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버핏</a:t>
            </a:r>
            <a:endParaRPr/>
          </a:p>
        </p:txBody>
      </p:sp>
      <p:sp>
        <p:nvSpPr>
          <p:cNvPr id="1190" name="Google Shape;1190;g12e4033cc43_3_166"/>
          <p:cNvSpPr/>
          <p:nvPr/>
        </p:nvSpPr>
        <p:spPr>
          <a:xfrm>
            <a:off x="6596035" y="9308733"/>
            <a:ext cx="254400" cy="258600"/>
          </a:xfrm>
          <a:prstGeom prst="rect">
            <a:avLst/>
          </a:prstGeom>
          <a:solidFill>
            <a:srgbClr val="8F4303"/>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91" name="Google Shape;1191;g12e4033cc43_3_166"/>
          <p:cNvSpPr txBox="1"/>
          <p:nvPr/>
        </p:nvSpPr>
        <p:spPr>
          <a:xfrm>
            <a:off x="6807139" y="9253384"/>
            <a:ext cx="1047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3대 거장</a:t>
            </a:r>
            <a:endParaRPr/>
          </a:p>
        </p:txBody>
      </p:sp>
      <p:sp>
        <p:nvSpPr>
          <p:cNvPr id="1192" name="Google Shape;1192;g12e4033cc43_3_166"/>
          <p:cNvSpPr/>
          <p:nvPr/>
        </p:nvSpPr>
        <p:spPr>
          <a:xfrm>
            <a:off x="1793775" y="9308723"/>
            <a:ext cx="254400" cy="258600"/>
          </a:xfrm>
          <a:prstGeom prst="rect">
            <a:avLst/>
          </a:prstGeom>
          <a:solidFill>
            <a:srgbClr val="ED7D31"/>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93" name="Google Shape;1193;g12e4033cc43_3_166"/>
          <p:cNvGrpSpPr/>
          <p:nvPr/>
        </p:nvGrpSpPr>
        <p:grpSpPr>
          <a:xfrm>
            <a:off x="662125" y="9253367"/>
            <a:ext cx="1131654" cy="369300"/>
            <a:chOff x="8640350" y="328742"/>
            <a:chExt cx="1131654" cy="369300"/>
          </a:xfrm>
        </p:grpSpPr>
        <p:sp>
          <p:nvSpPr>
            <p:cNvPr id="1194" name="Google Shape;1194;g12e4033cc43_3_166"/>
            <p:cNvSpPr/>
            <p:nvPr/>
          </p:nvSpPr>
          <p:spPr>
            <a:xfrm>
              <a:off x="8640350" y="372863"/>
              <a:ext cx="254400" cy="258600"/>
            </a:xfrm>
            <a:prstGeom prst="rect">
              <a:avLst/>
            </a:prstGeom>
            <a:solidFill>
              <a:srgbClr val="FF00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5" name="Google Shape;1195;g12e4033cc43_3_166"/>
            <p:cNvSpPr txBox="1"/>
            <p:nvPr/>
          </p:nvSpPr>
          <p:spPr>
            <a:xfrm>
              <a:off x="8894804" y="328742"/>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코스피</a:t>
              </a:r>
              <a:endParaRPr sz="1800">
                <a:solidFill>
                  <a:srgbClr val="000000"/>
                </a:solidFill>
                <a:latin typeface="Calibri"/>
                <a:ea typeface="Calibri"/>
                <a:cs typeface="Calibri"/>
                <a:sym typeface="Calibri"/>
              </a:endParaRPr>
            </a:p>
          </p:txBody>
        </p:sp>
      </p:grpSp>
      <p:sp>
        <p:nvSpPr>
          <p:cNvPr id="1196" name="Google Shape;1196;g12e4033cc43_3_166"/>
          <p:cNvSpPr txBox="1"/>
          <p:nvPr/>
        </p:nvSpPr>
        <p:spPr>
          <a:xfrm>
            <a:off x="2085492" y="9253374"/>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유동성</a:t>
            </a:r>
            <a:endParaRPr/>
          </a:p>
        </p:txBody>
      </p:sp>
      <p:sp>
        <p:nvSpPr>
          <p:cNvPr id="1197" name="Google Shape;1197;g12e4033cc43_3_166"/>
          <p:cNvSpPr/>
          <p:nvPr/>
        </p:nvSpPr>
        <p:spPr>
          <a:xfrm>
            <a:off x="4287375" y="9850352"/>
            <a:ext cx="254400" cy="258600"/>
          </a:xfrm>
          <a:prstGeom prst="rect">
            <a:avLst/>
          </a:prstGeom>
          <a:solidFill>
            <a:srgbClr val="FFFF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98" name="Google Shape;1198;g12e4033cc43_3_166"/>
          <p:cNvSpPr txBox="1"/>
          <p:nvPr/>
        </p:nvSpPr>
        <p:spPr>
          <a:xfrm>
            <a:off x="4572004" y="9795003"/>
            <a:ext cx="110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레버리지</a:t>
            </a:r>
            <a:endParaRPr sz="1800">
              <a:latin typeface="Calibri"/>
              <a:ea typeface="Calibri"/>
              <a:cs typeface="Calibri"/>
              <a:sym typeface="Calibri"/>
            </a:endParaRPr>
          </a:p>
        </p:txBody>
      </p:sp>
      <p:sp>
        <p:nvSpPr>
          <p:cNvPr id="1199" name="Google Shape;1199;g12e4033cc43_3_166"/>
          <p:cNvSpPr/>
          <p:nvPr/>
        </p:nvSpPr>
        <p:spPr>
          <a:xfrm>
            <a:off x="3873350" y="9308713"/>
            <a:ext cx="254400" cy="258600"/>
          </a:xfrm>
          <a:prstGeom prst="rect">
            <a:avLst/>
          </a:prstGeom>
          <a:solidFill>
            <a:srgbClr val="45FF00"/>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00" name="Google Shape;1200;g12e4033cc43_3_166"/>
          <p:cNvSpPr txBox="1"/>
          <p:nvPr/>
        </p:nvSpPr>
        <p:spPr>
          <a:xfrm>
            <a:off x="4053054" y="9253364"/>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수익성</a:t>
            </a:r>
            <a:endParaRPr/>
          </a:p>
        </p:txBody>
      </p:sp>
      <p:sp>
        <p:nvSpPr>
          <p:cNvPr id="1201" name="Google Shape;1201;g12e4033cc43_3_166"/>
          <p:cNvSpPr/>
          <p:nvPr/>
        </p:nvSpPr>
        <p:spPr>
          <a:xfrm>
            <a:off x="1793775" y="9850357"/>
            <a:ext cx="254400" cy="258600"/>
          </a:xfrm>
          <a:prstGeom prst="rect">
            <a:avLst/>
          </a:prstGeom>
          <a:solidFill>
            <a:srgbClr val="005E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02" name="Google Shape;1202;g12e4033cc43_3_166"/>
          <p:cNvSpPr txBox="1"/>
          <p:nvPr/>
        </p:nvSpPr>
        <p:spPr>
          <a:xfrm>
            <a:off x="2058967" y="9795008"/>
            <a:ext cx="87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활동성</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206" name="Shape 1206"/>
        <p:cNvGrpSpPr/>
        <p:nvPr/>
      </p:nvGrpSpPr>
      <p:grpSpPr>
        <a:xfrm>
          <a:off x="0" y="0"/>
          <a:ext cx="0" cy="0"/>
          <a:chOff x="0" y="0"/>
          <a:chExt cx="0" cy="0"/>
        </a:xfrm>
      </p:grpSpPr>
      <p:pic>
        <p:nvPicPr>
          <p:cNvPr id="1207" name="Google Shape;1207;g12e4033cc43_3_202"/>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208" name="Google Shape;1208;g12e4033cc43_3_202"/>
          <p:cNvGrpSpPr/>
          <p:nvPr/>
        </p:nvGrpSpPr>
        <p:grpSpPr>
          <a:xfrm>
            <a:off x="16526181" y="641870"/>
            <a:ext cx="1644349" cy="760643"/>
            <a:chOff x="16526181" y="641870"/>
            <a:chExt cx="1644349" cy="760643"/>
          </a:xfrm>
        </p:grpSpPr>
        <p:grpSp>
          <p:nvGrpSpPr>
            <p:cNvPr id="1209" name="Google Shape;1209;g12e4033cc43_3_202"/>
            <p:cNvGrpSpPr/>
            <p:nvPr/>
          </p:nvGrpSpPr>
          <p:grpSpPr>
            <a:xfrm>
              <a:off x="16526181" y="641870"/>
              <a:ext cx="760643" cy="760643"/>
              <a:chOff x="16526181" y="641870"/>
              <a:chExt cx="760643" cy="760643"/>
            </a:xfrm>
          </p:grpSpPr>
          <p:pic>
            <p:nvPicPr>
              <p:cNvPr id="1210" name="Google Shape;1210;g12e4033cc43_3_202"/>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211" name="Google Shape;1211;g12e4033cc43_3_202"/>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212" name="Google Shape;1212;g12e4033cc43_3_202"/>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213" name="Google Shape;1213;g12e4033cc43_3_202"/>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12e4033cc43_3_202"/>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수익률 시각화</a:t>
            </a:r>
            <a:endParaRPr b="0" i="0" sz="1400" u="none" cap="none" strike="noStrike">
              <a:solidFill>
                <a:srgbClr val="000000"/>
              </a:solidFill>
              <a:latin typeface="Arial"/>
              <a:ea typeface="Arial"/>
              <a:cs typeface="Arial"/>
              <a:sym typeface="Arial"/>
            </a:endParaRPr>
          </a:p>
        </p:txBody>
      </p:sp>
      <p:pic>
        <p:nvPicPr>
          <p:cNvPr id="1215" name="Google Shape;1215;g12e4033cc43_3_202" title="Points scored"/>
          <p:cNvPicPr preferRelativeResize="0"/>
          <p:nvPr/>
        </p:nvPicPr>
        <p:blipFill rotWithShape="1">
          <a:blip r:embed="rId6">
            <a:alphaModFix/>
          </a:blip>
          <a:srcRect b="0" l="0" r="0" t="0"/>
          <a:stretch/>
        </p:blipFill>
        <p:spPr>
          <a:xfrm>
            <a:off x="333750" y="1581675"/>
            <a:ext cx="17620489" cy="83195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219" name="Shape 1219"/>
        <p:cNvGrpSpPr/>
        <p:nvPr/>
      </p:nvGrpSpPr>
      <p:grpSpPr>
        <a:xfrm>
          <a:off x="0" y="0"/>
          <a:ext cx="0" cy="0"/>
          <a:chOff x="0" y="0"/>
          <a:chExt cx="0" cy="0"/>
        </a:xfrm>
      </p:grpSpPr>
      <p:pic>
        <p:nvPicPr>
          <p:cNvPr id="1220" name="Google Shape;1220;g12e4033cc43_3_214"/>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221" name="Google Shape;1221;g12e4033cc43_3_214"/>
          <p:cNvGrpSpPr/>
          <p:nvPr/>
        </p:nvGrpSpPr>
        <p:grpSpPr>
          <a:xfrm>
            <a:off x="16526181" y="641870"/>
            <a:ext cx="1644349" cy="760643"/>
            <a:chOff x="16526181" y="641870"/>
            <a:chExt cx="1644349" cy="760643"/>
          </a:xfrm>
        </p:grpSpPr>
        <p:grpSp>
          <p:nvGrpSpPr>
            <p:cNvPr id="1222" name="Google Shape;1222;g12e4033cc43_3_214"/>
            <p:cNvGrpSpPr/>
            <p:nvPr/>
          </p:nvGrpSpPr>
          <p:grpSpPr>
            <a:xfrm>
              <a:off x="16526181" y="641870"/>
              <a:ext cx="760643" cy="760643"/>
              <a:chOff x="16526181" y="641870"/>
              <a:chExt cx="760643" cy="760643"/>
            </a:xfrm>
          </p:grpSpPr>
          <p:pic>
            <p:nvPicPr>
              <p:cNvPr id="1223" name="Google Shape;1223;g12e4033cc43_3_21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224" name="Google Shape;1224;g12e4033cc43_3_21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225" name="Google Shape;1225;g12e4033cc43_3_214"/>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226" name="Google Shape;1226;g12e4033cc43_3_214"/>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12e4033cc43_3_214"/>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수익률 시각화</a:t>
            </a:r>
            <a:endParaRPr b="0" i="0" sz="1400" u="none" cap="none" strike="noStrike">
              <a:solidFill>
                <a:srgbClr val="000000"/>
              </a:solidFill>
              <a:latin typeface="Arial"/>
              <a:ea typeface="Arial"/>
              <a:cs typeface="Arial"/>
              <a:sym typeface="Arial"/>
            </a:endParaRPr>
          </a:p>
        </p:txBody>
      </p:sp>
      <p:pic>
        <p:nvPicPr>
          <p:cNvPr id="1228" name="Google Shape;1228;g12e4033cc43_3_214" title="Points scored"/>
          <p:cNvPicPr preferRelativeResize="0"/>
          <p:nvPr/>
        </p:nvPicPr>
        <p:blipFill rotWithShape="1">
          <a:blip r:embed="rId6">
            <a:alphaModFix/>
          </a:blip>
          <a:srcRect b="0" l="0" r="0" t="0"/>
          <a:stretch/>
        </p:blipFill>
        <p:spPr>
          <a:xfrm>
            <a:off x="331000" y="1643675"/>
            <a:ext cx="17623725" cy="76518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232" name="Shape 1232"/>
        <p:cNvGrpSpPr/>
        <p:nvPr/>
      </p:nvGrpSpPr>
      <p:grpSpPr>
        <a:xfrm>
          <a:off x="0" y="0"/>
          <a:ext cx="0" cy="0"/>
          <a:chOff x="0" y="0"/>
          <a:chExt cx="0" cy="0"/>
        </a:xfrm>
      </p:grpSpPr>
      <p:pic>
        <p:nvPicPr>
          <p:cNvPr id="1233" name="Google Shape;1233;g12e4033cc43_3_226"/>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234" name="Google Shape;1234;g12e4033cc43_3_226"/>
          <p:cNvGrpSpPr/>
          <p:nvPr/>
        </p:nvGrpSpPr>
        <p:grpSpPr>
          <a:xfrm>
            <a:off x="16526181" y="641870"/>
            <a:ext cx="1644349" cy="760643"/>
            <a:chOff x="16526181" y="641870"/>
            <a:chExt cx="1644349" cy="760643"/>
          </a:xfrm>
        </p:grpSpPr>
        <p:grpSp>
          <p:nvGrpSpPr>
            <p:cNvPr id="1235" name="Google Shape;1235;g12e4033cc43_3_226"/>
            <p:cNvGrpSpPr/>
            <p:nvPr/>
          </p:nvGrpSpPr>
          <p:grpSpPr>
            <a:xfrm>
              <a:off x="16526181" y="641870"/>
              <a:ext cx="760643" cy="760643"/>
              <a:chOff x="16526181" y="641870"/>
              <a:chExt cx="760643" cy="760643"/>
            </a:xfrm>
          </p:grpSpPr>
          <p:pic>
            <p:nvPicPr>
              <p:cNvPr id="1236" name="Google Shape;1236;g12e4033cc43_3_226"/>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237" name="Google Shape;1237;g12e4033cc43_3_226"/>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238" name="Google Shape;1238;g12e4033cc43_3_226"/>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239" name="Google Shape;1239;g12e4033cc43_3_226"/>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12e4033cc43_3_226"/>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주식투자 전략을 LSTM에</a:t>
            </a:r>
            <a:endParaRPr b="0" i="0" sz="1400" u="none" cap="none" strike="noStrike">
              <a:solidFill>
                <a:srgbClr val="000000"/>
              </a:solidFill>
              <a:latin typeface="Arial"/>
              <a:ea typeface="Arial"/>
              <a:cs typeface="Arial"/>
              <a:sym typeface="Arial"/>
            </a:endParaRPr>
          </a:p>
        </p:txBody>
      </p:sp>
      <p:sp>
        <p:nvSpPr>
          <p:cNvPr id="1241" name="Google Shape;1241;g12e4033cc43_3_226"/>
          <p:cNvSpPr/>
          <p:nvPr/>
        </p:nvSpPr>
        <p:spPr>
          <a:xfrm>
            <a:off x="2127392" y="6438900"/>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경기 시그널</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(거시 경제 지표 활용)</a:t>
            </a:r>
            <a:endParaRPr b="0" i="0" sz="2800" u="none" cap="none" strike="noStrike">
              <a:solidFill>
                <a:schemeClr val="lt1"/>
              </a:solidFill>
              <a:latin typeface="Calibri"/>
              <a:ea typeface="Calibri"/>
              <a:cs typeface="Calibri"/>
              <a:sym typeface="Calibri"/>
            </a:endParaRPr>
          </a:p>
        </p:txBody>
      </p:sp>
      <p:sp>
        <p:nvSpPr>
          <p:cNvPr id="1242" name="Google Shape;1242;g12e4033cc43_3_226"/>
          <p:cNvSpPr/>
          <p:nvPr/>
        </p:nvSpPr>
        <p:spPr>
          <a:xfrm>
            <a:off x="7381039" y="6462486"/>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자산 포트폴리오</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&lt; 주식 외 6개 종목 &gt;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LSTM 모델</a:t>
            </a:r>
            <a:endParaRPr b="0" i="0" sz="2800" u="none" cap="none" strike="noStrike">
              <a:solidFill>
                <a:schemeClr val="lt1"/>
              </a:solidFill>
              <a:latin typeface="Calibri"/>
              <a:ea typeface="Calibri"/>
              <a:cs typeface="Calibri"/>
              <a:sym typeface="Calibri"/>
            </a:endParaRPr>
          </a:p>
        </p:txBody>
      </p:sp>
      <p:sp>
        <p:nvSpPr>
          <p:cNvPr id="1243" name="Google Shape;1243;g12e4033cc43_3_226"/>
          <p:cNvSpPr/>
          <p:nvPr/>
        </p:nvSpPr>
        <p:spPr>
          <a:xfrm>
            <a:off x="10004233" y="4337697"/>
            <a:ext cx="3657600" cy="1828800"/>
          </a:xfrm>
          <a:prstGeom prst="rect">
            <a:avLst/>
          </a:prstGeom>
          <a:solidFill>
            <a:srgbClr val="BFBFBF"/>
          </a:solidFill>
          <a:ln cap="flat" cmpd="sng" w="1143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주식 투자 전략</a:t>
            </a:r>
            <a:endParaRPr b="1" i="0" sz="2800" u="none" cap="none" strike="noStrike">
              <a:solidFill>
                <a:schemeClr val="lt1"/>
              </a:solidFill>
              <a:latin typeface="Calibri"/>
              <a:ea typeface="Calibri"/>
              <a:cs typeface="Calibri"/>
              <a:sym typeface="Calibri"/>
            </a:endParaRPr>
          </a:p>
        </p:txBody>
      </p:sp>
      <p:cxnSp>
        <p:nvCxnSpPr>
          <p:cNvPr id="1244" name="Google Shape;1244;g12e4033cc43_3_226"/>
          <p:cNvCxnSpPr>
            <a:stCxn id="1241" idx="3"/>
            <a:endCxn id="1242" idx="1"/>
          </p:cNvCxnSpPr>
          <p:nvPr/>
        </p:nvCxnSpPr>
        <p:spPr>
          <a:xfrm>
            <a:off x="5784992" y="7353300"/>
            <a:ext cx="1596000" cy="23700"/>
          </a:xfrm>
          <a:prstGeom prst="straightConnector1">
            <a:avLst/>
          </a:prstGeom>
          <a:noFill/>
          <a:ln cap="flat" cmpd="sng" w="60325">
            <a:solidFill>
              <a:srgbClr val="A5A5A5"/>
            </a:solidFill>
            <a:prstDash val="solid"/>
            <a:round/>
            <a:headEnd len="sm" w="sm" type="none"/>
            <a:tailEnd len="med" w="med" type="triangle"/>
          </a:ln>
        </p:spPr>
      </p:cxnSp>
      <p:cxnSp>
        <p:nvCxnSpPr>
          <p:cNvPr id="1245" name="Google Shape;1245;g12e4033cc43_3_226"/>
          <p:cNvCxnSpPr/>
          <p:nvPr/>
        </p:nvCxnSpPr>
        <p:spPr>
          <a:xfrm>
            <a:off x="11035010" y="7378960"/>
            <a:ext cx="1596000" cy="23700"/>
          </a:xfrm>
          <a:prstGeom prst="straightConnector1">
            <a:avLst/>
          </a:prstGeom>
          <a:noFill/>
          <a:ln cap="flat" cmpd="sng" w="60325">
            <a:solidFill>
              <a:srgbClr val="A5A5A5"/>
            </a:solidFill>
            <a:prstDash val="solid"/>
            <a:round/>
            <a:headEnd len="sm" w="sm" type="none"/>
            <a:tailEnd len="med" w="med" type="triangle"/>
          </a:ln>
        </p:spPr>
      </p:cxnSp>
      <p:sp>
        <p:nvSpPr>
          <p:cNvPr id="1246" name="Google Shape;1246;g12e4033cc43_3_226"/>
          <p:cNvSpPr/>
          <p:nvPr/>
        </p:nvSpPr>
        <p:spPr>
          <a:xfrm>
            <a:off x="12649200" y="6438900"/>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최적 자산 포트폴리오</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및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주식 종목 추천</a:t>
            </a:r>
            <a:endParaRPr b="0" i="0" sz="2800" u="none" cap="none" strike="noStrike">
              <a:solidFill>
                <a:schemeClr val="lt1"/>
              </a:solidFill>
              <a:latin typeface="Calibri"/>
              <a:ea typeface="Calibri"/>
              <a:cs typeface="Calibri"/>
              <a:sym typeface="Calibri"/>
            </a:endParaRPr>
          </a:p>
        </p:txBody>
      </p:sp>
      <p:cxnSp>
        <p:nvCxnSpPr>
          <p:cNvPr id="1247" name="Google Shape;1247;g12e4033cc43_3_226"/>
          <p:cNvCxnSpPr/>
          <p:nvPr/>
        </p:nvCxnSpPr>
        <p:spPr>
          <a:xfrm>
            <a:off x="11833033" y="6166497"/>
            <a:ext cx="0" cy="1176600"/>
          </a:xfrm>
          <a:prstGeom prst="straightConnector1">
            <a:avLst/>
          </a:prstGeom>
          <a:noFill/>
          <a:ln cap="flat" cmpd="sng" w="60325">
            <a:solidFill>
              <a:srgbClr val="A5A5A5"/>
            </a:solidFill>
            <a:prstDash val="solid"/>
            <a:round/>
            <a:headEnd len="sm" w="sm" type="none"/>
            <a:tailEnd len="med" w="med" type="triangle"/>
          </a:ln>
        </p:spPr>
      </p:cxnSp>
      <p:sp>
        <p:nvSpPr>
          <p:cNvPr id="1248" name="Google Shape;1248;g12e4033cc43_3_226"/>
          <p:cNvSpPr/>
          <p:nvPr/>
        </p:nvSpPr>
        <p:spPr>
          <a:xfrm>
            <a:off x="2146807" y="2945024"/>
            <a:ext cx="3657600" cy="18288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개인 투자자 </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투자 성향 분석</a:t>
            </a:r>
            <a:endParaRPr b="0" i="0" sz="1400" u="none" cap="none" strike="noStrike">
              <a:solidFill>
                <a:srgbClr val="000000"/>
              </a:solidFill>
              <a:latin typeface="Arial"/>
              <a:ea typeface="Arial"/>
              <a:cs typeface="Arial"/>
              <a:sym typeface="Arial"/>
            </a:endParaRPr>
          </a:p>
        </p:txBody>
      </p:sp>
      <p:cxnSp>
        <p:nvCxnSpPr>
          <p:cNvPr id="1249" name="Google Shape;1249;g12e4033cc43_3_226"/>
          <p:cNvCxnSpPr>
            <a:endCxn id="1242" idx="0"/>
          </p:cNvCxnSpPr>
          <p:nvPr/>
        </p:nvCxnSpPr>
        <p:spPr>
          <a:xfrm>
            <a:off x="3975739" y="4773786"/>
            <a:ext cx="5234100" cy="1688700"/>
          </a:xfrm>
          <a:prstGeom prst="straightConnector1">
            <a:avLst/>
          </a:prstGeom>
          <a:noFill/>
          <a:ln cap="flat" cmpd="sng" w="60325">
            <a:solidFill>
              <a:srgbClr val="A5A5A5"/>
            </a:solidFill>
            <a:prstDash val="solid"/>
            <a:round/>
            <a:headEnd len="sm" w="sm" type="none"/>
            <a:tailEnd len="med" w="med" type="triangle"/>
          </a:ln>
        </p:spPr>
      </p:cxnSp>
      <p:sp>
        <p:nvSpPr>
          <p:cNvPr id="1250" name="Google Shape;1250;g12e4033cc43_3_226"/>
          <p:cNvSpPr/>
          <p:nvPr/>
        </p:nvSpPr>
        <p:spPr>
          <a:xfrm>
            <a:off x="6949794" y="4866353"/>
            <a:ext cx="1761900" cy="8706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위험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회피 계수</a:t>
            </a:r>
            <a:endParaRPr b="0" i="0" sz="1400" u="none" cap="none" strike="noStrike">
              <a:solidFill>
                <a:srgbClr val="000000"/>
              </a:solidFill>
              <a:latin typeface="Arial"/>
              <a:ea typeface="Arial"/>
              <a:cs typeface="Arial"/>
              <a:sym typeface="Arial"/>
            </a:endParaRPr>
          </a:p>
        </p:txBody>
      </p:sp>
      <p:sp>
        <p:nvSpPr>
          <p:cNvPr id="1251" name="Google Shape;1251;g12e4033cc43_3_226"/>
          <p:cNvSpPr/>
          <p:nvPr/>
        </p:nvSpPr>
        <p:spPr>
          <a:xfrm>
            <a:off x="11180517" y="7563965"/>
            <a:ext cx="1305000" cy="6522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투자 비중</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g12de9e02d04_4_35"/>
          <p:cNvSpPr txBox="1"/>
          <p:nvPr/>
        </p:nvSpPr>
        <p:spPr>
          <a:xfrm>
            <a:off x="-108500" y="871925"/>
            <a:ext cx="2430600" cy="729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Calibri"/>
                <a:ea typeface="Calibri"/>
                <a:cs typeface="Calibri"/>
                <a:sym typeface="Calibri"/>
              </a:rPr>
              <a:t>↓ 이 레이어 아래는 짬통임</a:t>
            </a:r>
            <a:endParaRPr b="1" sz="6600">
              <a:latin typeface="Calibri"/>
              <a:ea typeface="Calibri"/>
              <a:cs typeface="Calibri"/>
              <a:sym typeface="Calibri"/>
            </a:endParaRPr>
          </a:p>
        </p:txBody>
      </p:sp>
      <p:sp>
        <p:nvSpPr>
          <p:cNvPr id="1258" name="Google Shape;1258;g12de9e02d04_4_35"/>
          <p:cNvSpPr txBox="1"/>
          <p:nvPr/>
        </p:nvSpPr>
        <p:spPr>
          <a:xfrm>
            <a:off x="3160075" y="441150"/>
            <a:ext cx="14277600" cy="1049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3000">
                <a:latin typeface="Calibri"/>
                <a:ea typeface="Calibri"/>
                <a:cs typeface="Calibri"/>
                <a:sym typeface="Calibri"/>
              </a:rPr>
              <a:t>안정형</a:t>
            </a:r>
            <a:endParaRPr b="1"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600">
                <a:latin typeface="Calibri"/>
                <a:ea typeface="Calibri"/>
                <a:cs typeface="Calibri"/>
                <a:sym typeface="Calibri"/>
              </a:rPr>
              <a:t>매우낮은위험(6등급)상품</a:t>
            </a:r>
            <a:endParaRPr sz="2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투자원금에 손실이 발생하는걸 원하지 않아요. 예금 또는 적금 수준의 수익률만 기대해요.</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3000">
                <a:latin typeface="Calibri"/>
                <a:ea typeface="Calibri"/>
                <a:cs typeface="Calibri"/>
                <a:sym typeface="Calibri"/>
              </a:rPr>
              <a:t>안정추구형</a:t>
            </a:r>
            <a:endParaRPr b="1"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600">
                <a:latin typeface="Calibri"/>
                <a:ea typeface="Calibri"/>
                <a:cs typeface="Calibri"/>
                <a:sym typeface="Calibri"/>
              </a:rPr>
              <a:t>낮은위험(5등급)이하 상품</a:t>
            </a:r>
            <a:endParaRPr sz="2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0"/>
              </a:spcAft>
              <a:buNone/>
            </a:pPr>
            <a:r>
              <a:rPr lang="en-US" sz="2100">
                <a:latin typeface="Calibri"/>
                <a:ea typeface="Calibri"/>
                <a:cs typeface="Calibri"/>
                <a:sym typeface="Calibri"/>
              </a:rPr>
              <a:t>원금손실 위험은 최소화하면서 이자나 배당소득 정도의 안정적인 수익을 원해요. </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400">
                <a:solidFill>
                  <a:schemeClr val="dk1"/>
                </a:solidFill>
                <a:highlight>
                  <a:srgbClr val="FFFFFF"/>
                </a:highlight>
              </a:rPr>
              <a:t>예·적금</a:t>
            </a:r>
            <a:r>
              <a:rPr lang="en-US" sz="2100">
                <a:latin typeface="Calibri"/>
                <a:ea typeface="Calibri"/>
                <a:cs typeface="Calibri"/>
                <a:sym typeface="Calibri"/>
              </a:rPr>
              <a:t>보다 높은 수익을 위해 단기적인 손실은 감수하고 자산 중 일부는 변동이 높은 상품에 투자할 의향이 있어요.</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3000">
                <a:latin typeface="Calibri"/>
                <a:ea typeface="Calibri"/>
                <a:cs typeface="Calibri"/>
                <a:sym typeface="Calibri"/>
              </a:rPr>
              <a:t>위험중립형</a:t>
            </a:r>
            <a:endParaRPr b="1"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600">
                <a:latin typeface="Calibri"/>
                <a:ea typeface="Calibri"/>
                <a:cs typeface="Calibri"/>
                <a:sym typeface="Calibri"/>
              </a:rPr>
              <a:t>보통위험(4등급)이하 상품</a:t>
            </a:r>
            <a:endParaRPr sz="2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투자수익에는 항상 투자위험도 따른다고 충분히 이해하고 있어요.</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400">
                <a:solidFill>
                  <a:schemeClr val="dk1"/>
                </a:solidFill>
                <a:highlight>
                  <a:srgbClr val="FFFFFF"/>
                </a:highlight>
              </a:rPr>
              <a:t>예·적금</a:t>
            </a:r>
            <a:r>
              <a:rPr lang="en-US" sz="2100">
                <a:latin typeface="Calibri"/>
                <a:ea typeface="Calibri"/>
                <a:cs typeface="Calibri"/>
                <a:sym typeface="Calibri"/>
              </a:rPr>
              <a:t>보다 높은 수익이 가능하다면 일정수준의 위험은 감수할 수 있어요.</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3000">
                <a:latin typeface="Calibri"/>
                <a:ea typeface="Calibri"/>
                <a:cs typeface="Calibri"/>
                <a:sym typeface="Calibri"/>
              </a:rPr>
              <a:t>적극투자형</a:t>
            </a:r>
            <a:endParaRPr b="1"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600">
                <a:latin typeface="Calibri"/>
                <a:ea typeface="Calibri"/>
                <a:cs typeface="Calibri"/>
                <a:sym typeface="Calibri"/>
              </a:rPr>
              <a:t>다소높은위험(3등급)이하 상품</a:t>
            </a:r>
            <a:endParaRPr sz="2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높은 수준의 투자수익을 위해 원금 손실 위험은 감수할 수 있어요.</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주식</a:t>
            </a:r>
            <a:r>
              <a:rPr lang="en-US" sz="2400">
                <a:solidFill>
                  <a:schemeClr val="dk1"/>
                </a:solidFill>
                <a:highlight>
                  <a:srgbClr val="FFFFFF"/>
                </a:highlight>
              </a:rPr>
              <a:t>·</a:t>
            </a:r>
            <a:r>
              <a:rPr lang="en-US" sz="2100">
                <a:latin typeface="Calibri"/>
                <a:ea typeface="Calibri"/>
                <a:cs typeface="Calibri"/>
                <a:sym typeface="Calibri"/>
              </a:rPr>
              <a:t>주식형펀드 또는 파생상품 등의 위험자산에 투자할 의향이 있어요.</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3000">
                <a:latin typeface="Calibri"/>
                <a:ea typeface="Calibri"/>
                <a:cs typeface="Calibri"/>
                <a:sym typeface="Calibri"/>
              </a:rPr>
              <a:t>공격투자형</a:t>
            </a:r>
            <a:endParaRPr b="1"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600">
                <a:latin typeface="Calibri"/>
                <a:ea typeface="Calibri"/>
                <a:cs typeface="Calibri"/>
                <a:sym typeface="Calibri"/>
              </a:rPr>
              <a:t>매우높은위험(1등급)이하 상품</a:t>
            </a:r>
            <a:endParaRPr sz="2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시장평균 수익률보다 높은 수익을 원해요. 원금 손실 위험을 적극적으로 수용할 수 있고,</a:t>
            </a:r>
            <a:endParaRPr sz="2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latin typeface="Calibri"/>
                <a:ea typeface="Calibri"/>
                <a:cs typeface="Calibri"/>
                <a:sym typeface="Calibri"/>
              </a:rPr>
              <a:t>주식</a:t>
            </a:r>
            <a:r>
              <a:rPr lang="en-US" sz="2400">
                <a:solidFill>
                  <a:schemeClr val="dk1"/>
                </a:solidFill>
                <a:highlight>
                  <a:srgbClr val="FFFFFF"/>
                </a:highlight>
              </a:rPr>
              <a:t>·</a:t>
            </a:r>
            <a:r>
              <a:rPr lang="en-US" sz="2100">
                <a:latin typeface="Calibri"/>
                <a:ea typeface="Calibri"/>
                <a:cs typeface="Calibri"/>
                <a:sym typeface="Calibri"/>
              </a:rPr>
              <a:t>주식형펀드 또는 파생상품 등의 위험자산에 투자할 의향도 있어요.</a:t>
            </a:r>
            <a:endParaRPr sz="21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262" name="Shape 1262"/>
        <p:cNvGrpSpPr/>
        <p:nvPr/>
      </p:nvGrpSpPr>
      <p:grpSpPr>
        <a:xfrm>
          <a:off x="0" y="0"/>
          <a:ext cx="0" cy="0"/>
          <a:chOff x="0" y="0"/>
          <a:chExt cx="0" cy="0"/>
        </a:xfrm>
      </p:grpSpPr>
      <p:pic>
        <p:nvPicPr>
          <p:cNvPr id="1263" name="Google Shape;1263;g12de9e02d04_4_0"/>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264" name="Google Shape;1264;g12de9e02d04_4_0"/>
          <p:cNvGrpSpPr/>
          <p:nvPr/>
        </p:nvGrpSpPr>
        <p:grpSpPr>
          <a:xfrm>
            <a:off x="16526181" y="641870"/>
            <a:ext cx="1644349" cy="760643"/>
            <a:chOff x="16526181" y="641870"/>
            <a:chExt cx="1644349" cy="760643"/>
          </a:xfrm>
        </p:grpSpPr>
        <p:grpSp>
          <p:nvGrpSpPr>
            <p:cNvPr id="1265" name="Google Shape;1265;g12de9e02d04_4_0"/>
            <p:cNvGrpSpPr/>
            <p:nvPr/>
          </p:nvGrpSpPr>
          <p:grpSpPr>
            <a:xfrm>
              <a:off x="16526181" y="641870"/>
              <a:ext cx="760643" cy="760643"/>
              <a:chOff x="16526181" y="641870"/>
              <a:chExt cx="760643" cy="760643"/>
            </a:xfrm>
          </p:grpSpPr>
          <p:pic>
            <p:nvPicPr>
              <p:cNvPr id="1266" name="Google Shape;1266;g12de9e02d04_4_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267" name="Google Shape;1267;g12de9e02d04_4_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268" name="Google Shape;1268;g12de9e02d04_4_0"/>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269" name="Google Shape;1269;g12de9e02d04_4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270" name="Google Shape;1270;g12de9e02d04_4_0"/>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271" name="Google Shape;1271;g12de9e02d04_4_0"/>
          <p:cNvGrpSpPr/>
          <p:nvPr/>
        </p:nvGrpSpPr>
        <p:grpSpPr>
          <a:xfrm>
            <a:off x="16526181" y="641870"/>
            <a:ext cx="1644349" cy="760643"/>
            <a:chOff x="16526181" y="641870"/>
            <a:chExt cx="1644349" cy="760643"/>
          </a:xfrm>
        </p:grpSpPr>
        <p:grpSp>
          <p:nvGrpSpPr>
            <p:cNvPr id="1272" name="Google Shape;1272;g12de9e02d04_4_0"/>
            <p:cNvGrpSpPr/>
            <p:nvPr/>
          </p:nvGrpSpPr>
          <p:grpSpPr>
            <a:xfrm>
              <a:off x="16526181" y="641870"/>
              <a:ext cx="760643" cy="760643"/>
              <a:chOff x="16526181" y="641870"/>
              <a:chExt cx="760643" cy="760643"/>
            </a:xfrm>
          </p:grpSpPr>
          <p:pic>
            <p:nvPicPr>
              <p:cNvPr id="1273" name="Google Shape;1273;g12de9e02d04_4_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274" name="Google Shape;1274;g12de9e02d04_4_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275" name="Google Shape;1275;g12de9e02d04_4_0"/>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rgbClr val="000000"/>
                </a:solidFill>
                <a:latin typeface="Calibri"/>
                <a:ea typeface="Calibri"/>
                <a:cs typeface="Calibri"/>
                <a:sym typeface="Calibri"/>
              </a:endParaRPr>
            </a:p>
          </p:txBody>
        </p:sp>
      </p:grpSp>
      <p:sp>
        <p:nvSpPr>
          <p:cNvPr id="1276" name="Google Shape;1276;g12de9e02d04_4_0"/>
          <p:cNvSpPr txBox="1"/>
          <p:nvPr/>
        </p:nvSpPr>
        <p:spPr>
          <a:xfrm>
            <a:off x="661905" y="668196"/>
            <a:ext cx="124443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000"/>
              <a:buFont typeface="Arial"/>
              <a:buNone/>
            </a:pPr>
            <a:r>
              <a:rPr lang="en-US" sz="4000">
                <a:solidFill>
                  <a:schemeClr val="dk1"/>
                </a:solidFill>
              </a:rPr>
              <a:t>재무지표 선택조건(버젼1)</a:t>
            </a:r>
            <a:endParaRPr b="0" i="0" sz="1400" u="none" cap="none" strike="noStrike">
              <a:solidFill>
                <a:srgbClr val="000000"/>
              </a:solidFill>
              <a:latin typeface="Arial"/>
              <a:ea typeface="Arial"/>
              <a:cs typeface="Arial"/>
              <a:sym typeface="Arial"/>
            </a:endParaRPr>
          </a:p>
        </p:txBody>
      </p:sp>
      <p:sp>
        <p:nvSpPr>
          <p:cNvPr id="1277" name="Google Shape;1277;g12de9e02d04_4_0"/>
          <p:cNvSpPr/>
          <p:nvPr/>
        </p:nvSpPr>
        <p:spPr>
          <a:xfrm>
            <a:off x="10674370" y="2820125"/>
            <a:ext cx="1656600" cy="4404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수익성</a:t>
            </a:r>
            <a:endParaRPr b="0" i="0" sz="2300" u="none" cap="none" strike="noStrike">
              <a:solidFill>
                <a:schemeClr val="lt1"/>
              </a:solidFill>
              <a:latin typeface="Arial"/>
              <a:ea typeface="Arial"/>
              <a:cs typeface="Arial"/>
              <a:sym typeface="Arial"/>
            </a:endParaRPr>
          </a:p>
        </p:txBody>
      </p:sp>
      <p:sp>
        <p:nvSpPr>
          <p:cNvPr id="1278" name="Google Shape;1278;g12de9e02d04_4_0"/>
          <p:cNvSpPr/>
          <p:nvPr/>
        </p:nvSpPr>
        <p:spPr>
          <a:xfrm>
            <a:off x="10674387" y="6064722"/>
            <a:ext cx="1648200" cy="4404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유동성</a:t>
            </a:r>
            <a:endParaRPr b="0" i="0" sz="2300" u="none" cap="none" strike="noStrike">
              <a:solidFill>
                <a:schemeClr val="lt1"/>
              </a:solidFill>
              <a:latin typeface="Arial"/>
              <a:ea typeface="Arial"/>
              <a:cs typeface="Arial"/>
              <a:sym typeface="Arial"/>
            </a:endParaRPr>
          </a:p>
        </p:txBody>
      </p:sp>
      <p:sp>
        <p:nvSpPr>
          <p:cNvPr id="1279" name="Google Shape;1279;g12de9e02d04_4_0"/>
          <p:cNvSpPr/>
          <p:nvPr/>
        </p:nvSpPr>
        <p:spPr>
          <a:xfrm>
            <a:off x="13362438" y="2820125"/>
            <a:ext cx="1656600" cy="4404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성장성</a:t>
            </a:r>
            <a:endParaRPr b="0" i="0" sz="2300" u="none" cap="none" strike="noStrike">
              <a:solidFill>
                <a:schemeClr val="lt1"/>
              </a:solidFill>
              <a:latin typeface="Arial"/>
              <a:ea typeface="Arial"/>
              <a:cs typeface="Arial"/>
              <a:sym typeface="Arial"/>
            </a:endParaRPr>
          </a:p>
        </p:txBody>
      </p:sp>
      <p:sp>
        <p:nvSpPr>
          <p:cNvPr id="1280" name="Google Shape;1280;g12de9e02d04_4_0"/>
          <p:cNvSpPr/>
          <p:nvPr/>
        </p:nvSpPr>
        <p:spPr>
          <a:xfrm>
            <a:off x="16110716" y="6064722"/>
            <a:ext cx="1656600" cy="4404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레버리지</a:t>
            </a:r>
            <a:endParaRPr b="0" i="0" sz="2300" u="none" cap="none" strike="noStrike">
              <a:solidFill>
                <a:schemeClr val="lt1"/>
              </a:solidFill>
              <a:latin typeface="Arial"/>
              <a:ea typeface="Arial"/>
              <a:cs typeface="Arial"/>
              <a:sym typeface="Arial"/>
            </a:endParaRPr>
          </a:p>
        </p:txBody>
      </p:sp>
      <p:sp>
        <p:nvSpPr>
          <p:cNvPr id="1281" name="Google Shape;1281;g12de9e02d04_4_0"/>
          <p:cNvSpPr/>
          <p:nvPr/>
        </p:nvSpPr>
        <p:spPr>
          <a:xfrm>
            <a:off x="16050500" y="2820125"/>
            <a:ext cx="1656600" cy="4404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시장가치</a:t>
            </a:r>
            <a:endParaRPr b="0" i="0" sz="2300" u="none" cap="none" strike="noStrike">
              <a:solidFill>
                <a:schemeClr val="lt1"/>
              </a:solidFill>
              <a:latin typeface="Arial"/>
              <a:ea typeface="Arial"/>
              <a:cs typeface="Arial"/>
              <a:sym typeface="Arial"/>
            </a:endParaRPr>
          </a:p>
        </p:txBody>
      </p:sp>
      <p:sp>
        <p:nvSpPr>
          <p:cNvPr id="1282" name="Google Shape;1282;g12de9e02d04_4_0"/>
          <p:cNvSpPr/>
          <p:nvPr/>
        </p:nvSpPr>
        <p:spPr>
          <a:xfrm>
            <a:off x="13388355" y="6064722"/>
            <a:ext cx="1656600" cy="4404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활동성</a:t>
            </a:r>
            <a:endParaRPr b="0" i="0" sz="2300" u="none" cap="none" strike="noStrike">
              <a:solidFill>
                <a:schemeClr val="lt1"/>
              </a:solidFill>
              <a:latin typeface="Arial"/>
              <a:ea typeface="Arial"/>
              <a:cs typeface="Arial"/>
              <a:sym typeface="Arial"/>
            </a:endParaRPr>
          </a:p>
        </p:txBody>
      </p:sp>
      <p:graphicFrame>
        <p:nvGraphicFramePr>
          <p:cNvPr id="1283" name="Google Shape;1283;g12de9e02d04_4_0"/>
          <p:cNvGraphicFramePr/>
          <p:nvPr/>
        </p:nvGraphicFramePr>
        <p:xfrm>
          <a:off x="10337063" y="6741331"/>
          <a:ext cx="3000000" cy="3000000"/>
        </p:xfrm>
        <a:graphic>
          <a:graphicData uri="http://schemas.openxmlformats.org/drawingml/2006/table">
            <a:tbl>
              <a:tblPr>
                <a:noFill/>
                <a:tableStyleId>{A46BF4E5-81EF-4847-8290-4AC7BC036A31}</a:tableStyleId>
              </a:tblPr>
              <a:tblGrid>
                <a:gridCol w="2581875"/>
                <a:gridCol w="2581875"/>
                <a:gridCol w="2581875"/>
              </a:tblGrid>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당좌비율 / 1.3  </a:t>
                      </a:r>
                      <a:r>
                        <a:rPr b="1" lang="en-US" sz="1800" u="none" cap="none" strike="noStrike">
                          <a:solidFill>
                            <a:schemeClr val="dk1"/>
                          </a:solidFill>
                        </a:rPr>
                        <a:t>↑</a:t>
                      </a:r>
                      <a:endParaRPr b="1" sz="1800" u="none" cap="none" strike="noStrike">
                        <a:solidFill>
                          <a:schemeClr val="dk1"/>
                        </a:solidFill>
                      </a:endParaRPr>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총자산회전율 / 0.8 </a:t>
                      </a:r>
                      <a:r>
                        <a:rPr b="1" lang="en-US" sz="1800" u="none" cap="none" strike="noStrike">
                          <a:solidFill>
                            <a:schemeClr val="dk1"/>
                          </a:solidFill>
                        </a:rPr>
                        <a:t>↑</a:t>
                      </a:r>
                      <a:endParaRPr b="1" sz="15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비유동장기적합률 / 60=&lt; 150</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유보율 / 1.8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영업이익이자보상비율 / 100%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영업활동현금흐름이자보상비율 &gt;100%</a:t>
                      </a:r>
                      <a:r>
                        <a:rPr b="1" lang="en-US" sz="1800" u="none" cap="none" strike="noStrike">
                          <a:solidFill>
                            <a:schemeClr val="dk1"/>
                          </a:solidFill>
                        </a:rPr>
                        <a:t>↑</a:t>
                      </a:r>
                      <a:endParaRPr b="1" sz="1500" u="none" cap="none" strike="noStrike"/>
                    </a:p>
                  </a:txBody>
                  <a:tcPr marT="91425" marB="91425" marR="91425" marL="91425" anchor="ctr">
                    <a:solidFill>
                      <a:srgbClr val="F3F3F3"/>
                    </a:solidFill>
                  </a:tcPr>
                </a:tc>
              </a:tr>
            </a:tbl>
          </a:graphicData>
        </a:graphic>
      </p:graphicFrame>
      <p:sp>
        <p:nvSpPr>
          <p:cNvPr id="1284" name="Google Shape;1284;g12de9e02d04_4_0"/>
          <p:cNvSpPr txBox="1"/>
          <p:nvPr/>
        </p:nvSpPr>
        <p:spPr>
          <a:xfrm>
            <a:off x="15912821" y="8935825"/>
            <a:ext cx="5578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US" sz="1500">
                <a:latin typeface="Calibri"/>
                <a:ea typeface="Calibri"/>
                <a:cs typeface="Calibri"/>
                <a:sym typeface="Calibri"/>
              </a:rPr>
              <a:t>참고: </a:t>
            </a:r>
            <a:r>
              <a:rPr b="1" i="0" lang="en-US" sz="1500" u="none" cap="none" strike="noStrike">
                <a:solidFill>
                  <a:srgbClr val="000000"/>
                </a:solidFill>
                <a:latin typeface="Calibri"/>
                <a:ea typeface="Calibri"/>
                <a:cs typeface="Calibri"/>
                <a:sym typeface="Calibri"/>
              </a:rPr>
              <a:t>한국 FPSB 투자설계</a:t>
            </a:r>
            <a:endParaRPr b="1" i="0" sz="1500" u="none" cap="none" strike="noStrike">
              <a:solidFill>
                <a:srgbClr val="000000"/>
              </a:solidFill>
              <a:latin typeface="Calibri"/>
              <a:ea typeface="Calibri"/>
              <a:cs typeface="Calibri"/>
              <a:sym typeface="Calibri"/>
            </a:endParaRPr>
          </a:p>
        </p:txBody>
      </p:sp>
      <p:sp>
        <p:nvSpPr>
          <p:cNvPr id="1285" name="Google Shape;1285;g12de9e02d04_4_0"/>
          <p:cNvSpPr/>
          <p:nvPr/>
        </p:nvSpPr>
        <p:spPr>
          <a:xfrm>
            <a:off x="9111249" y="5252275"/>
            <a:ext cx="1017600" cy="966900"/>
          </a:xfrm>
          <a:prstGeom prst="mathPlus">
            <a:avLst>
              <a:gd fmla="val 23520" name="adj1"/>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286" name="Google Shape;1286;g12de9e02d04_4_0"/>
          <p:cNvGraphicFramePr/>
          <p:nvPr/>
        </p:nvGraphicFramePr>
        <p:xfrm>
          <a:off x="10337063" y="3482531"/>
          <a:ext cx="3000000" cy="3000000"/>
        </p:xfrm>
        <a:graphic>
          <a:graphicData uri="http://schemas.openxmlformats.org/drawingml/2006/table">
            <a:tbl>
              <a:tblPr>
                <a:noFill/>
                <a:tableStyleId>{A46BF4E5-81EF-4847-8290-4AC7BC036A31}</a:tableStyleId>
              </a:tblPr>
              <a:tblGrid>
                <a:gridCol w="2581875"/>
                <a:gridCol w="2581875"/>
                <a:gridCol w="2581875"/>
              </a:tblGrid>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ROS / 0.05 </a:t>
                      </a:r>
                      <a:r>
                        <a:rPr b="1" lang="en-US" sz="1800" u="none" cap="none" strike="noStrike">
                          <a:solidFill>
                            <a:schemeClr val="dk1"/>
                          </a:solidFill>
                        </a:rPr>
                        <a:t>↑</a:t>
                      </a:r>
                      <a:endParaRPr b="1" sz="23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총자산증가율 / 0.15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PSR 0.05 ↓</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ROIC / 0.05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순이익증가율 / 0.61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  EPS / 10%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r>
              <a:tr h="7315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 ROA / 3 </a:t>
                      </a:r>
                      <a:r>
                        <a:rPr b="1" lang="en-US" sz="1800" u="none" cap="none" strike="noStrike">
                          <a:solidFill>
                            <a:schemeClr val="dk1"/>
                          </a:solidFill>
                        </a:rPr>
                        <a:t>↑</a:t>
                      </a:r>
                      <a:endParaRPr b="1"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1" sz="1800" u="none" cap="none" strike="noStrike"/>
                    </a:p>
                  </a:txBody>
                  <a:tcPr marT="91425" marB="91425" marR="91425" marL="91425">
                    <a:solidFill>
                      <a:srgbClr val="F3F3F3"/>
                    </a:solidFill>
                  </a:tcPr>
                </a:tc>
              </a:tr>
            </a:tbl>
          </a:graphicData>
        </a:graphic>
      </p:graphicFrame>
      <p:graphicFrame>
        <p:nvGraphicFramePr>
          <p:cNvPr id="1287" name="Google Shape;1287;g12de9e02d04_4_0"/>
          <p:cNvGraphicFramePr/>
          <p:nvPr/>
        </p:nvGraphicFramePr>
        <p:xfrm>
          <a:off x="811425" y="2663538"/>
          <a:ext cx="3000000" cy="3000000"/>
        </p:xfrm>
        <a:graphic>
          <a:graphicData uri="http://schemas.openxmlformats.org/drawingml/2006/table">
            <a:tbl>
              <a:tblPr>
                <a:noFill/>
                <a:tableStyleId>{EF69CBD7-71DA-46A2-8D92-3F5F9B47EF78}</a:tableStyleId>
              </a:tblPr>
              <a:tblGrid>
                <a:gridCol w="2121350"/>
                <a:gridCol w="2319250"/>
                <a:gridCol w="3651000"/>
              </a:tblGrid>
              <a:tr h="415875">
                <a:tc>
                  <a:txBody>
                    <a:bodyPr/>
                    <a:lstStyle/>
                    <a:p>
                      <a:pPr indent="0" lvl="0" marL="0" rtl="0" algn="ctr">
                        <a:spcBef>
                          <a:spcPts val="0"/>
                        </a:spcBef>
                        <a:spcAft>
                          <a:spcPts val="0"/>
                        </a:spcAft>
                        <a:buNone/>
                      </a:pPr>
                      <a:r>
                        <a:rPr b="1" lang="en-US" sz="2000">
                          <a:solidFill>
                            <a:schemeClr val="lt1"/>
                          </a:solidFill>
                        </a:rPr>
                        <a:t>기법</a:t>
                      </a:r>
                      <a:endParaRPr b="1" sz="2000">
                        <a:solidFill>
                          <a:schemeClr val="lt1"/>
                        </a:solidFill>
                      </a:endParaRPr>
                    </a:p>
                  </a:txBody>
                  <a:tcPr marT="91425" marB="91425" marR="91425" marL="91425" anchor="ctr">
                    <a:solidFill>
                      <a:srgbClr val="BFBFBF"/>
                    </a:solidFill>
                  </a:tcPr>
                </a:tc>
                <a:tc>
                  <a:txBody>
                    <a:bodyPr/>
                    <a:lstStyle/>
                    <a:p>
                      <a:pPr indent="0" lvl="0" marL="0" rtl="0" algn="ctr">
                        <a:spcBef>
                          <a:spcPts val="0"/>
                        </a:spcBef>
                        <a:spcAft>
                          <a:spcPts val="0"/>
                        </a:spcAft>
                        <a:buNone/>
                      </a:pPr>
                      <a:r>
                        <a:rPr b="1" lang="en-US" sz="2000">
                          <a:solidFill>
                            <a:schemeClr val="lt1"/>
                          </a:solidFill>
                        </a:rPr>
                        <a:t>항목</a:t>
                      </a:r>
                      <a:endParaRPr b="1" sz="2000">
                        <a:solidFill>
                          <a:schemeClr val="lt1"/>
                        </a:solidFill>
                      </a:endParaRPr>
                    </a:p>
                  </a:txBody>
                  <a:tcPr marT="91425" marB="91425" marR="91425" marL="91425" anchor="ctr">
                    <a:solidFill>
                      <a:srgbClr val="BFBFBF"/>
                    </a:solidFill>
                  </a:tcPr>
                </a:tc>
                <a:tc>
                  <a:txBody>
                    <a:bodyPr/>
                    <a:lstStyle/>
                    <a:p>
                      <a:pPr indent="0" lvl="0" marL="0" rtl="0" algn="ctr">
                        <a:spcBef>
                          <a:spcPts val="0"/>
                        </a:spcBef>
                        <a:spcAft>
                          <a:spcPts val="0"/>
                        </a:spcAft>
                        <a:buNone/>
                      </a:pPr>
                      <a:r>
                        <a:rPr b="1" lang="en-US" sz="2000">
                          <a:solidFill>
                            <a:schemeClr val="lt1"/>
                          </a:solidFill>
                        </a:rPr>
                        <a:t>선택조건</a:t>
                      </a:r>
                      <a:endParaRPr b="1" sz="2000">
                        <a:solidFill>
                          <a:schemeClr val="lt1"/>
                        </a:solidFill>
                      </a:endParaRPr>
                    </a:p>
                  </a:txBody>
                  <a:tcPr marT="91425" marB="91425" marR="91425" marL="91425" anchor="ctr">
                    <a:solidFill>
                      <a:srgbClr val="BFBFBF"/>
                    </a:solidFill>
                  </a:tcPr>
                </a:tc>
              </a:tr>
              <a:tr h="431525">
                <a:tc>
                  <a:txBody>
                    <a:bodyPr/>
                    <a:lstStyle/>
                    <a:p>
                      <a:pPr indent="0" lvl="0" marL="0" rtl="0" algn="ctr">
                        <a:spcBef>
                          <a:spcPts val="0"/>
                        </a:spcBef>
                        <a:spcAft>
                          <a:spcPts val="0"/>
                        </a:spcAft>
                        <a:buNone/>
                      </a:pPr>
                      <a:r>
                        <a:rPr b="1" lang="en-US" sz="1700"/>
                        <a:t>성장성기법</a:t>
                      </a:r>
                      <a:endParaRPr b="1" sz="1700"/>
                    </a:p>
                  </a:txBody>
                  <a:tcPr marT="91425" marB="91425" marR="91425" marL="91425" anchor="ctr"/>
                </a:tc>
                <a:tc>
                  <a:txBody>
                    <a:bodyPr/>
                    <a:lstStyle/>
                    <a:p>
                      <a:pPr indent="0" lvl="0" marL="0" rtl="0" algn="ctr">
                        <a:spcBef>
                          <a:spcPts val="0"/>
                        </a:spcBef>
                        <a:spcAft>
                          <a:spcPts val="0"/>
                        </a:spcAft>
                        <a:buNone/>
                      </a:pPr>
                      <a:r>
                        <a:rPr b="1" lang="en-US" sz="1700"/>
                        <a:t>EPS성장률</a:t>
                      </a:r>
                      <a:endParaRPr b="1" sz="1700"/>
                    </a:p>
                  </a:txBody>
                  <a:tcPr marT="91425" marB="91425" marR="91425" marL="91425" anchor="ctr"/>
                </a:tc>
                <a:tc>
                  <a:txBody>
                    <a:bodyPr/>
                    <a:lstStyle/>
                    <a:p>
                      <a:pPr indent="0" lvl="0" marL="0" rtl="0" algn="ctr">
                        <a:spcBef>
                          <a:spcPts val="0"/>
                        </a:spcBef>
                        <a:spcAft>
                          <a:spcPts val="0"/>
                        </a:spcAft>
                        <a:buNone/>
                      </a:pPr>
                      <a:r>
                        <a:rPr b="1" lang="en-US" sz="1700"/>
                        <a:t>EPS성장률&gt;10%</a:t>
                      </a:r>
                      <a:endParaRPr b="1" sz="1700"/>
                    </a:p>
                  </a:txBody>
                  <a:tcPr marT="91425" marB="91425" marR="91425" marL="91425" anchor="ctr"/>
                </a:tc>
              </a:tr>
              <a:tr h="446175">
                <a:tc>
                  <a:txBody>
                    <a:bodyPr/>
                    <a:lstStyle/>
                    <a:p>
                      <a:pPr indent="0" lvl="0" marL="0" rtl="0" algn="ctr">
                        <a:spcBef>
                          <a:spcPts val="0"/>
                        </a:spcBef>
                        <a:spcAft>
                          <a:spcPts val="0"/>
                        </a:spcAft>
                        <a:buNone/>
                      </a:pPr>
                      <a:r>
                        <a:rPr b="1" lang="en-US" sz="1700"/>
                        <a:t>성장성기법</a:t>
                      </a:r>
                      <a:endParaRPr b="1" sz="1700"/>
                    </a:p>
                  </a:txBody>
                  <a:tcPr marT="91425" marB="91425" marR="91425" marL="91425" anchor="ctr"/>
                </a:tc>
                <a:tc>
                  <a:txBody>
                    <a:bodyPr/>
                    <a:lstStyle/>
                    <a:p>
                      <a:pPr indent="0" lvl="0" marL="0" rtl="0" algn="ctr">
                        <a:spcBef>
                          <a:spcPts val="0"/>
                        </a:spcBef>
                        <a:spcAft>
                          <a:spcPts val="0"/>
                        </a:spcAft>
                        <a:buNone/>
                      </a:pPr>
                      <a:r>
                        <a:rPr b="1" lang="en-US" sz="1700"/>
                        <a:t>매출성장률</a:t>
                      </a:r>
                      <a:endParaRPr b="1" sz="1700"/>
                    </a:p>
                  </a:txBody>
                  <a:tcPr marT="91425" marB="91425" marR="91425" marL="91425" anchor="ctr"/>
                </a:tc>
                <a:tc>
                  <a:txBody>
                    <a:bodyPr/>
                    <a:lstStyle/>
                    <a:p>
                      <a:pPr indent="0" lvl="0" marL="0" rtl="0" algn="ctr">
                        <a:spcBef>
                          <a:spcPts val="0"/>
                        </a:spcBef>
                        <a:spcAft>
                          <a:spcPts val="0"/>
                        </a:spcAft>
                        <a:buNone/>
                      </a:pPr>
                      <a:r>
                        <a:rPr b="1" lang="en-US" sz="1700"/>
                        <a:t>매출성장률&gt;10%</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수익성기법</a:t>
                      </a:r>
                      <a:endParaRPr b="1" sz="1700"/>
                    </a:p>
                  </a:txBody>
                  <a:tcPr marT="91425" marB="91425" marR="91425" marL="91425" anchor="ctr"/>
                </a:tc>
                <a:tc>
                  <a:txBody>
                    <a:bodyPr/>
                    <a:lstStyle/>
                    <a:p>
                      <a:pPr indent="0" lvl="0" marL="0" rtl="0" algn="ctr">
                        <a:spcBef>
                          <a:spcPts val="0"/>
                        </a:spcBef>
                        <a:spcAft>
                          <a:spcPts val="0"/>
                        </a:spcAft>
                        <a:buNone/>
                      </a:pPr>
                      <a:r>
                        <a:rPr b="1" lang="en-US" sz="1700"/>
                        <a:t>ROE</a:t>
                      </a:r>
                      <a:endParaRPr b="1" sz="1700"/>
                    </a:p>
                  </a:txBody>
                  <a:tcPr marT="91425" marB="91425" marR="91425" marL="91425" anchor="ctr"/>
                </a:tc>
                <a:tc>
                  <a:txBody>
                    <a:bodyPr/>
                    <a:lstStyle/>
                    <a:p>
                      <a:pPr indent="0" lvl="0" marL="0" rtl="0" algn="ctr">
                        <a:spcBef>
                          <a:spcPts val="0"/>
                        </a:spcBef>
                        <a:spcAft>
                          <a:spcPts val="0"/>
                        </a:spcAft>
                        <a:buNone/>
                      </a:pPr>
                      <a:r>
                        <a:rPr b="1" lang="en-US" sz="1700"/>
                        <a:t>ROE &gt; 10%</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tc>
                <a:tc>
                  <a:txBody>
                    <a:bodyPr/>
                    <a:lstStyle/>
                    <a:p>
                      <a:pPr indent="0" lvl="0" marL="0" rtl="0" algn="ctr">
                        <a:spcBef>
                          <a:spcPts val="0"/>
                        </a:spcBef>
                        <a:spcAft>
                          <a:spcPts val="0"/>
                        </a:spcAft>
                        <a:buNone/>
                      </a:pPr>
                      <a:r>
                        <a:rPr b="1" lang="en-US" sz="1700"/>
                        <a:t>PER</a:t>
                      </a:r>
                      <a:endParaRPr b="1" sz="1700"/>
                    </a:p>
                  </a:txBody>
                  <a:tcPr marT="91425" marB="91425" marR="91425" marL="91425" anchor="ctr"/>
                </a:tc>
                <a:tc>
                  <a:txBody>
                    <a:bodyPr/>
                    <a:lstStyle/>
                    <a:p>
                      <a:pPr indent="0" lvl="0" marL="0" rtl="0" algn="ctr">
                        <a:spcBef>
                          <a:spcPts val="0"/>
                        </a:spcBef>
                        <a:spcAft>
                          <a:spcPts val="0"/>
                        </a:spcAft>
                        <a:buNone/>
                      </a:pPr>
                      <a:r>
                        <a:rPr b="1" lang="en-US" sz="1700"/>
                        <a:t>0 &lt; PER &gt; (18*0.4)</a:t>
                      </a:r>
                      <a:endParaRPr b="1" sz="1700"/>
                    </a:p>
                  </a:txBody>
                  <a:tcPr marT="91425" marB="91425" marR="91425" marL="91425" anchor="ctr"/>
                </a:tc>
              </a:tr>
              <a:tr h="684500">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tc>
                <a:tc>
                  <a:txBody>
                    <a:bodyPr/>
                    <a:lstStyle/>
                    <a:p>
                      <a:pPr indent="0" lvl="0" marL="0" rtl="0" algn="ctr">
                        <a:spcBef>
                          <a:spcPts val="0"/>
                        </a:spcBef>
                        <a:spcAft>
                          <a:spcPts val="0"/>
                        </a:spcAft>
                        <a:buNone/>
                      </a:pPr>
                      <a:r>
                        <a:rPr b="1" lang="en-US" sz="1700"/>
                        <a:t>배당수익률</a:t>
                      </a:r>
                      <a:endParaRPr b="1" sz="1700"/>
                    </a:p>
                  </a:txBody>
                  <a:tcPr marT="91425" marB="91425" marR="91425" marL="91425" anchor="ctr"/>
                </a:tc>
                <a:tc>
                  <a:txBody>
                    <a:bodyPr/>
                    <a:lstStyle/>
                    <a:p>
                      <a:pPr indent="0" lvl="0" marL="0" rtl="0" algn="ctr">
                        <a:spcBef>
                          <a:spcPts val="0"/>
                        </a:spcBef>
                        <a:spcAft>
                          <a:spcPts val="0"/>
                        </a:spcAft>
                        <a:buNone/>
                      </a:pPr>
                      <a:r>
                        <a:rPr b="1" lang="en-US" sz="1700"/>
                        <a:t>배당수익률 &gt; (AAA등급 회사채 수익률 * 0.67) &gt; 0 </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tc>
                <a:tc>
                  <a:txBody>
                    <a:bodyPr/>
                    <a:lstStyle/>
                    <a:p>
                      <a:pPr indent="0" lvl="0" marL="0" rtl="0" algn="ctr">
                        <a:spcBef>
                          <a:spcPts val="0"/>
                        </a:spcBef>
                        <a:spcAft>
                          <a:spcPts val="0"/>
                        </a:spcAft>
                        <a:buNone/>
                      </a:pPr>
                      <a:r>
                        <a:rPr b="1" lang="en-US" sz="1700"/>
                        <a:t>PBR</a:t>
                      </a:r>
                      <a:endParaRPr b="1" sz="1700"/>
                    </a:p>
                  </a:txBody>
                  <a:tcPr marT="91425" marB="91425" marR="91425" marL="91425" anchor="ctr"/>
                </a:tc>
                <a:tc>
                  <a:txBody>
                    <a:bodyPr/>
                    <a:lstStyle/>
                    <a:p>
                      <a:pPr indent="0" lvl="0" marL="0" rtl="0" algn="ctr">
                        <a:spcBef>
                          <a:spcPts val="0"/>
                        </a:spcBef>
                        <a:spcAft>
                          <a:spcPts val="0"/>
                        </a:spcAft>
                        <a:buNone/>
                      </a:pPr>
                      <a:r>
                        <a:rPr b="1" lang="en-US" sz="1700"/>
                        <a:t>0 &lt; PBR &lt; 0.65</a:t>
                      </a:r>
                      <a:endParaRPr b="1" sz="1700"/>
                    </a:p>
                  </a:txBody>
                  <a:tcPr marT="91425" marB="91425" marR="91425" marL="91425" anchor="ctr"/>
                </a:tc>
              </a:tr>
              <a:tr h="442150">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tc>
                <a:tc>
                  <a:txBody>
                    <a:bodyPr/>
                    <a:lstStyle/>
                    <a:p>
                      <a:pPr indent="0" lvl="0" marL="0" rtl="0" algn="ctr">
                        <a:spcBef>
                          <a:spcPts val="0"/>
                        </a:spcBef>
                        <a:spcAft>
                          <a:spcPts val="0"/>
                        </a:spcAft>
                        <a:buNone/>
                      </a:pPr>
                      <a:r>
                        <a:rPr b="1" lang="en-US" sz="1700"/>
                        <a:t>EV / EBITDA</a:t>
                      </a:r>
                      <a:endParaRPr b="1" sz="1700"/>
                    </a:p>
                  </a:txBody>
                  <a:tcPr marT="91425" marB="91425" marR="91425" marL="91425" anchor="ctr"/>
                </a:tc>
                <a:tc>
                  <a:txBody>
                    <a:bodyPr/>
                    <a:lstStyle/>
                    <a:p>
                      <a:pPr indent="0" lvl="0" marL="0" rtl="0" algn="ctr">
                        <a:spcBef>
                          <a:spcPts val="0"/>
                        </a:spcBef>
                        <a:spcAft>
                          <a:spcPts val="0"/>
                        </a:spcAft>
                        <a:buNone/>
                      </a:pPr>
                      <a:r>
                        <a:rPr b="1" lang="en-US" sz="1700"/>
                        <a:t>0&lt;EV/EBITDA&lt;4</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시장가치기법</a:t>
                      </a:r>
                      <a:endParaRPr b="1" sz="1700"/>
                    </a:p>
                  </a:txBody>
                  <a:tcPr marT="91425" marB="91425" marR="91425" marL="91425" anchor="ctr"/>
                </a:tc>
                <a:tc>
                  <a:txBody>
                    <a:bodyPr/>
                    <a:lstStyle/>
                    <a:p>
                      <a:pPr indent="0" lvl="0" marL="0" rtl="0" algn="ctr">
                        <a:spcBef>
                          <a:spcPts val="0"/>
                        </a:spcBef>
                        <a:spcAft>
                          <a:spcPts val="0"/>
                        </a:spcAft>
                        <a:buNone/>
                      </a:pPr>
                      <a:r>
                        <a:rPr b="1" lang="en-US" sz="1700"/>
                        <a:t>PCR</a:t>
                      </a:r>
                      <a:endParaRPr b="1" sz="1700"/>
                    </a:p>
                  </a:txBody>
                  <a:tcPr marT="91425" marB="91425" marR="91425" marL="91425" anchor="ctr"/>
                </a:tc>
                <a:tc>
                  <a:txBody>
                    <a:bodyPr/>
                    <a:lstStyle/>
                    <a:p>
                      <a:pPr indent="0" lvl="0" marL="0" rtl="0" algn="ctr">
                        <a:spcBef>
                          <a:spcPts val="0"/>
                        </a:spcBef>
                        <a:spcAft>
                          <a:spcPts val="0"/>
                        </a:spcAft>
                        <a:buNone/>
                      </a:pPr>
                      <a:r>
                        <a:rPr b="1" lang="en-US" sz="1700"/>
                        <a:t>0&lt;PCR&lt;10</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유동성기법</a:t>
                      </a:r>
                      <a:endParaRPr b="1" sz="1700"/>
                    </a:p>
                  </a:txBody>
                  <a:tcPr marT="91425" marB="91425" marR="91425" marL="91425" anchor="ctr"/>
                </a:tc>
                <a:tc>
                  <a:txBody>
                    <a:bodyPr/>
                    <a:lstStyle/>
                    <a:p>
                      <a:pPr indent="0" lvl="0" marL="0" rtl="0" algn="ctr">
                        <a:spcBef>
                          <a:spcPts val="0"/>
                        </a:spcBef>
                        <a:spcAft>
                          <a:spcPts val="0"/>
                        </a:spcAft>
                        <a:buNone/>
                      </a:pPr>
                      <a:r>
                        <a:rPr b="1" lang="en-US" sz="1700"/>
                        <a:t>부채비율</a:t>
                      </a:r>
                      <a:endParaRPr b="1" sz="1700"/>
                    </a:p>
                  </a:txBody>
                  <a:tcPr marT="91425" marB="91425" marR="91425" marL="91425" anchor="ctr"/>
                </a:tc>
                <a:tc>
                  <a:txBody>
                    <a:bodyPr/>
                    <a:lstStyle/>
                    <a:p>
                      <a:pPr indent="0" lvl="0" marL="0" rtl="0" algn="ctr">
                        <a:spcBef>
                          <a:spcPts val="0"/>
                        </a:spcBef>
                        <a:spcAft>
                          <a:spcPts val="0"/>
                        </a:spcAft>
                        <a:buNone/>
                      </a:pPr>
                      <a:r>
                        <a:rPr b="1" lang="en-US" sz="1700"/>
                        <a:t>0 &lt; 부채비율 &lt;= 150%</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유동성기법</a:t>
                      </a:r>
                      <a:endParaRPr b="1" sz="1700"/>
                    </a:p>
                  </a:txBody>
                  <a:tcPr marT="91425" marB="91425" marR="91425" marL="91425" anchor="ctr"/>
                </a:tc>
                <a:tc>
                  <a:txBody>
                    <a:bodyPr/>
                    <a:lstStyle/>
                    <a:p>
                      <a:pPr indent="0" lvl="0" marL="0" rtl="0" algn="ctr">
                        <a:spcBef>
                          <a:spcPts val="0"/>
                        </a:spcBef>
                        <a:spcAft>
                          <a:spcPts val="0"/>
                        </a:spcAft>
                        <a:buNone/>
                      </a:pPr>
                      <a:r>
                        <a:rPr b="1" lang="en-US" sz="1700"/>
                        <a:t>유동비율</a:t>
                      </a:r>
                      <a:endParaRPr b="1" sz="1700"/>
                    </a:p>
                  </a:txBody>
                  <a:tcPr marT="91425" marB="91425" marR="91425" marL="91425" anchor="ctr"/>
                </a:tc>
                <a:tc>
                  <a:txBody>
                    <a:bodyPr/>
                    <a:lstStyle/>
                    <a:p>
                      <a:pPr indent="0" lvl="0" marL="0" rtl="0" algn="ctr">
                        <a:spcBef>
                          <a:spcPts val="0"/>
                        </a:spcBef>
                        <a:spcAft>
                          <a:spcPts val="0"/>
                        </a:spcAft>
                        <a:buNone/>
                      </a:pPr>
                      <a:r>
                        <a:rPr b="1" lang="en-US" sz="1700"/>
                        <a:t>유동비율 &gt;= 200%</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tc>
                <a:tc>
                  <a:txBody>
                    <a:bodyPr/>
                    <a:lstStyle/>
                    <a:p>
                      <a:pPr indent="0" lvl="0" marL="0" rtl="0" algn="ctr">
                        <a:spcBef>
                          <a:spcPts val="0"/>
                        </a:spcBef>
                        <a:spcAft>
                          <a:spcPts val="0"/>
                        </a:spcAft>
                        <a:buNone/>
                      </a:pPr>
                      <a:r>
                        <a:rPr b="1" lang="en-US" sz="1700"/>
                        <a:t>재고자산회전율</a:t>
                      </a:r>
                      <a:endParaRPr b="1" sz="1700"/>
                    </a:p>
                  </a:txBody>
                  <a:tcPr marT="91425" marB="91425" marR="91425" marL="91425" anchor="ctr"/>
                </a:tc>
                <a:tc>
                  <a:txBody>
                    <a:bodyPr/>
                    <a:lstStyle/>
                    <a:p>
                      <a:pPr indent="0" lvl="0" marL="0" rtl="0" algn="ctr">
                        <a:spcBef>
                          <a:spcPts val="0"/>
                        </a:spcBef>
                        <a:spcAft>
                          <a:spcPts val="0"/>
                        </a:spcAft>
                        <a:buNone/>
                      </a:pPr>
                      <a:r>
                        <a:rPr b="1" lang="en-US" sz="1700"/>
                        <a:t>재고자산회전율&gt;12</a:t>
                      </a:r>
                      <a:endParaRPr b="1" sz="1700"/>
                    </a:p>
                  </a:txBody>
                  <a:tcPr marT="91425" marB="91425" marR="91425" marL="91425" anchor="ctr"/>
                </a:tc>
              </a:tr>
              <a:tr h="4774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tc>
                <a:tc>
                  <a:txBody>
                    <a:bodyPr/>
                    <a:lstStyle/>
                    <a:p>
                      <a:pPr indent="0" lvl="0" marL="0" rtl="0" algn="ctr">
                        <a:spcBef>
                          <a:spcPts val="0"/>
                        </a:spcBef>
                        <a:spcAft>
                          <a:spcPts val="0"/>
                        </a:spcAft>
                        <a:buNone/>
                      </a:pPr>
                      <a:r>
                        <a:rPr b="1" lang="en-US" sz="1700"/>
                        <a:t>매출채권회전율</a:t>
                      </a:r>
                      <a:endParaRPr b="1" sz="1700"/>
                    </a:p>
                  </a:txBody>
                  <a:tcPr marT="91425" marB="91425" marR="91425" marL="91425" anchor="ctr"/>
                </a:tc>
                <a:tc>
                  <a:txBody>
                    <a:bodyPr/>
                    <a:lstStyle/>
                    <a:p>
                      <a:pPr indent="0" lvl="0" marL="0" rtl="0" algn="ctr">
                        <a:spcBef>
                          <a:spcPts val="0"/>
                        </a:spcBef>
                        <a:spcAft>
                          <a:spcPts val="0"/>
                        </a:spcAft>
                        <a:buNone/>
                      </a:pPr>
                      <a:r>
                        <a:rPr b="1" lang="en-US" sz="1700"/>
                        <a:t>매출채권회전율&gt;6</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활동성기법</a:t>
                      </a:r>
                      <a:endParaRPr b="1" sz="1700"/>
                    </a:p>
                  </a:txBody>
                  <a:tcPr marT="91425" marB="91425" marR="91425" marL="91425" anchor="ctr"/>
                </a:tc>
                <a:tc>
                  <a:txBody>
                    <a:bodyPr/>
                    <a:lstStyle/>
                    <a:p>
                      <a:pPr indent="0" lvl="0" marL="0" rtl="0" algn="ctr">
                        <a:spcBef>
                          <a:spcPts val="0"/>
                        </a:spcBef>
                        <a:spcAft>
                          <a:spcPts val="0"/>
                        </a:spcAft>
                        <a:buNone/>
                      </a:pPr>
                      <a:r>
                        <a:rPr b="1" lang="en-US" sz="1700"/>
                        <a:t>순유동자산</a:t>
                      </a:r>
                      <a:endParaRPr b="1" sz="1700"/>
                    </a:p>
                  </a:txBody>
                  <a:tcPr marT="91425" marB="91425" marR="91425" marL="91425" anchor="ctr"/>
                </a:tc>
                <a:tc>
                  <a:txBody>
                    <a:bodyPr/>
                    <a:lstStyle/>
                    <a:p>
                      <a:pPr indent="0" lvl="0" marL="0" rtl="0" algn="ctr">
                        <a:spcBef>
                          <a:spcPts val="0"/>
                        </a:spcBef>
                        <a:spcAft>
                          <a:spcPts val="0"/>
                        </a:spcAft>
                        <a:buNone/>
                      </a:pPr>
                      <a:r>
                        <a:rPr b="1" lang="en-US" sz="1700"/>
                        <a:t>순유동자산&gt;(시가총액*0.5)</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3대거장기법</a:t>
                      </a:r>
                      <a:endParaRPr b="1" sz="1700"/>
                    </a:p>
                  </a:txBody>
                  <a:tcPr marT="91425" marB="91425" marR="91425" marL="91425" anchor="ctr"/>
                </a:tc>
                <a:tc>
                  <a:txBody>
                    <a:bodyPr/>
                    <a:lstStyle/>
                    <a:p>
                      <a:pPr indent="0" lvl="0" marL="0" rtl="0" algn="ctr">
                        <a:spcBef>
                          <a:spcPts val="0"/>
                        </a:spcBef>
                        <a:spcAft>
                          <a:spcPts val="0"/>
                        </a:spcAft>
                        <a:buNone/>
                      </a:pPr>
                      <a:r>
                        <a:rPr b="1" lang="en-US" sz="1700"/>
                        <a:t>주가/순유동자산</a:t>
                      </a:r>
                      <a:endParaRPr b="1" sz="1700"/>
                    </a:p>
                  </a:txBody>
                  <a:tcPr marT="91425" marB="91425" marR="91425" marL="91425" anchor="ctr"/>
                </a:tc>
                <a:tc>
                  <a:txBody>
                    <a:bodyPr/>
                    <a:lstStyle/>
                    <a:p>
                      <a:pPr indent="0" lvl="0" marL="0" rtl="0" algn="ctr">
                        <a:spcBef>
                          <a:spcPts val="0"/>
                        </a:spcBef>
                        <a:spcAft>
                          <a:spcPts val="0"/>
                        </a:spcAft>
                        <a:buNone/>
                      </a:pPr>
                      <a:r>
                        <a:rPr b="1" lang="en-US" sz="1700"/>
                        <a:t>0 &lt; (주가/순유동자산) &lt; 1</a:t>
                      </a:r>
                      <a:endParaRPr b="1" sz="1700"/>
                    </a:p>
                  </a:txBody>
                  <a:tcPr marT="91425" marB="91425" marR="91425" marL="91425" anchor="ctr"/>
                </a:tc>
              </a:tr>
              <a:tr h="431525">
                <a:tc>
                  <a:txBody>
                    <a:bodyPr/>
                    <a:lstStyle/>
                    <a:p>
                      <a:pPr indent="0" lvl="0" marL="0" rtl="0" algn="ctr">
                        <a:spcBef>
                          <a:spcPts val="0"/>
                        </a:spcBef>
                        <a:spcAft>
                          <a:spcPts val="0"/>
                        </a:spcAft>
                        <a:buNone/>
                      </a:pPr>
                      <a:r>
                        <a:rPr b="1" lang="en-US" sz="1700"/>
                        <a:t>3대거장기법</a:t>
                      </a:r>
                      <a:endParaRPr b="1" sz="1700"/>
                    </a:p>
                  </a:txBody>
                  <a:tcPr marT="91425" marB="91425" marR="91425" marL="91425" anchor="ctr"/>
                </a:tc>
                <a:tc>
                  <a:txBody>
                    <a:bodyPr/>
                    <a:lstStyle/>
                    <a:p>
                      <a:pPr indent="0" lvl="0" marL="0" rtl="0" algn="ctr">
                        <a:spcBef>
                          <a:spcPts val="0"/>
                        </a:spcBef>
                        <a:spcAft>
                          <a:spcPts val="0"/>
                        </a:spcAft>
                        <a:buNone/>
                      </a:pPr>
                      <a:r>
                        <a:rPr b="1" lang="en-US" sz="1700"/>
                        <a:t>영업이익률</a:t>
                      </a:r>
                      <a:endParaRPr b="1" sz="1700"/>
                    </a:p>
                  </a:txBody>
                  <a:tcPr marT="91425" marB="91425" marR="91425" marL="91425" anchor="ctr"/>
                </a:tc>
                <a:tc>
                  <a:txBody>
                    <a:bodyPr/>
                    <a:lstStyle/>
                    <a:p>
                      <a:pPr indent="0" lvl="0" marL="0" rtl="0" algn="ctr">
                        <a:spcBef>
                          <a:spcPts val="0"/>
                        </a:spcBef>
                        <a:spcAft>
                          <a:spcPts val="0"/>
                        </a:spcAft>
                        <a:buNone/>
                      </a:pPr>
                      <a:r>
                        <a:rPr b="1" lang="en-US" sz="1700"/>
                        <a:t>영업이익률&gt;10%</a:t>
                      </a:r>
                      <a:endParaRPr b="1" sz="1700"/>
                    </a:p>
                  </a:txBody>
                  <a:tcPr marT="91425" marB="91425" marR="91425" marL="91425" anchor="ctr"/>
                </a:tc>
              </a:tr>
            </a:tbl>
          </a:graphicData>
        </a:graphic>
      </p:graphicFrame>
      <p:sp>
        <p:nvSpPr>
          <p:cNvPr id="1288" name="Google Shape;1288;g12de9e02d04_4_0"/>
          <p:cNvSpPr txBox="1"/>
          <p:nvPr/>
        </p:nvSpPr>
        <p:spPr>
          <a:xfrm>
            <a:off x="651000" y="1552650"/>
            <a:ext cx="17519400" cy="4926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재무지표 선택조건  : 가치투자대가(버핏,그레이엄,린치) 지표[미국기준] -</a:t>
            </a:r>
            <a:r>
              <a:rPr b="1" lang="en-US" sz="2600">
                <a:solidFill>
                  <a:schemeClr val="dk1"/>
                </a:solidFill>
                <a:latin typeface="Calibri"/>
                <a:ea typeface="Calibri"/>
                <a:cs typeface="Calibri"/>
                <a:sym typeface="Calibri"/>
              </a:rPr>
              <a:t>-&gt;</a:t>
            </a:r>
            <a:r>
              <a:rPr b="1" lang="en-US" sz="2400">
                <a:solidFill>
                  <a:schemeClr val="dk1"/>
                </a:solidFill>
                <a:latin typeface="Calibri"/>
                <a:ea typeface="Calibri"/>
                <a:cs typeface="Calibri"/>
                <a:sym typeface="Calibri"/>
              </a:rPr>
              <a:t>  우리나라 기업상황에 맞게 지표의 기준 선정</a:t>
            </a:r>
            <a:endParaRPr b="1" sz="2400">
              <a:solidFill>
                <a:schemeClr val="dk1"/>
              </a:solidFill>
              <a:latin typeface="Calibri"/>
              <a:ea typeface="Calibri"/>
              <a:cs typeface="Calibri"/>
              <a:sym typeface="Calibri"/>
            </a:endParaRPr>
          </a:p>
        </p:txBody>
      </p:sp>
      <p:sp>
        <p:nvSpPr>
          <p:cNvPr id="1289" name="Google Shape;1289;g12de9e02d04_4_0"/>
          <p:cNvSpPr txBox="1"/>
          <p:nvPr/>
        </p:nvSpPr>
        <p:spPr>
          <a:xfrm>
            <a:off x="656625" y="2085200"/>
            <a:ext cx="8401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400">
                <a:solidFill>
                  <a:schemeClr val="dk1"/>
                </a:solidFill>
                <a:latin typeface="Calibri"/>
                <a:ea typeface="Calibri"/>
                <a:cs typeface="Calibri"/>
                <a:sym typeface="Calibri"/>
              </a:rPr>
              <a:t>[가치투자대가 지표:  </a:t>
            </a:r>
            <a:r>
              <a:rPr b="1" lang="en-US" sz="2400">
                <a:solidFill>
                  <a:srgbClr val="FF0000"/>
                </a:solidFill>
                <a:latin typeface="Calibri"/>
                <a:ea typeface="Calibri"/>
                <a:cs typeface="Calibri"/>
                <a:sym typeface="Calibri"/>
              </a:rPr>
              <a:t>15</a:t>
            </a:r>
            <a:r>
              <a:rPr b="1" lang="en-US" sz="2400">
                <a:solidFill>
                  <a:schemeClr val="dk1"/>
                </a:solidFill>
                <a:latin typeface="Calibri"/>
                <a:ea typeface="Calibri"/>
                <a:cs typeface="Calibri"/>
                <a:sym typeface="Calibri"/>
              </a:rPr>
              <a:t>개]</a:t>
            </a:r>
            <a:endParaRPr b="1" sz="2400">
              <a:solidFill>
                <a:schemeClr val="dk1"/>
              </a:solidFill>
              <a:latin typeface="Calibri"/>
              <a:ea typeface="Calibri"/>
              <a:cs typeface="Calibri"/>
              <a:sym typeface="Calibri"/>
            </a:endParaRPr>
          </a:p>
        </p:txBody>
      </p:sp>
      <p:sp>
        <p:nvSpPr>
          <p:cNvPr id="1290" name="Google Shape;1290;g12de9e02d04_4_0"/>
          <p:cNvSpPr txBox="1"/>
          <p:nvPr/>
        </p:nvSpPr>
        <p:spPr>
          <a:xfrm>
            <a:off x="10300000" y="2201838"/>
            <a:ext cx="7833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400">
                <a:solidFill>
                  <a:schemeClr val="dk1"/>
                </a:solidFill>
                <a:latin typeface="Calibri"/>
                <a:ea typeface="Calibri"/>
                <a:cs typeface="Calibri"/>
                <a:sym typeface="Calibri"/>
              </a:rPr>
              <a:t>[새로운 재무지표:  </a:t>
            </a:r>
            <a:r>
              <a:rPr b="1" lang="en-US" sz="2400">
                <a:solidFill>
                  <a:srgbClr val="FF0000"/>
                </a:solidFill>
                <a:latin typeface="Calibri"/>
                <a:ea typeface="Calibri"/>
                <a:cs typeface="Calibri"/>
                <a:sym typeface="Calibri"/>
              </a:rPr>
              <a:t>13</a:t>
            </a:r>
            <a:r>
              <a:rPr b="1" lang="en-US" sz="2400">
                <a:solidFill>
                  <a:schemeClr val="dk1"/>
                </a:solidFill>
                <a:latin typeface="Calibri"/>
                <a:ea typeface="Calibri"/>
                <a:cs typeface="Calibri"/>
                <a:sym typeface="Calibri"/>
              </a:rPr>
              <a:t>개 추가]</a:t>
            </a:r>
            <a:endParaRPr b="1" sz="24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294" name="Shape 1294"/>
        <p:cNvGrpSpPr/>
        <p:nvPr/>
      </p:nvGrpSpPr>
      <p:grpSpPr>
        <a:xfrm>
          <a:off x="0" y="0"/>
          <a:ext cx="0" cy="0"/>
          <a:chOff x="0" y="0"/>
          <a:chExt cx="0" cy="0"/>
        </a:xfrm>
      </p:grpSpPr>
      <p:sp>
        <p:nvSpPr>
          <p:cNvPr id="1295" name="Google Shape;1295;g12de9e02d04_2_143"/>
          <p:cNvSpPr/>
          <p:nvPr/>
        </p:nvSpPr>
        <p:spPr>
          <a:xfrm>
            <a:off x="134575" y="2385400"/>
            <a:ext cx="8851500" cy="7882800"/>
          </a:xfrm>
          <a:prstGeom prst="roundRect">
            <a:avLst>
              <a:gd fmla="val 6601" name="adj"/>
            </a:avLst>
          </a:prstGeom>
          <a:noFill/>
          <a:ln cap="flat" cmpd="sng" w="381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g12de9e02d04_2_143"/>
          <p:cNvSpPr/>
          <p:nvPr/>
        </p:nvSpPr>
        <p:spPr>
          <a:xfrm>
            <a:off x="3318475" y="3526175"/>
            <a:ext cx="2404200" cy="6640200"/>
          </a:xfrm>
          <a:prstGeom prst="rect">
            <a:avLst/>
          </a:prstGeom>
          <a:solidFill>
            <a:schemeClr val="lt2"/>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g12de9e02d04_2_143"/>
          <p:cNvSpPr/>
          <p:nvPr/>
        </p:nvSpPr>
        <p:spPr>
          <a:xfrm>
            <a:off x="12724175" y="3648300"/>
            <a:ext cx="2304000" cy="6444300"/>
          </a:xfrm>
          <a:prstGeom prst="rect">
            <a:avLst/>
          </a:prstGeom>
          <a:solidFill>
            <a:schemeClr val="lt2"/>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g12de9e02d04_2_143"/>
          <p:cNvSpPr/>
          <p:nvPr/>
        </p:nvSpPr>
        <p:spPr>
          <a:xfrm>
            <a:off x="9596000" y="2385400"/>
            <a:ext cx="8552100" cy="7882800"/>
          </a:xfrm>
          <a:prstGeom prst="roundRect">
            <a:avLst>
              <a:gd fmla="val 6601" name="adj"/>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9" name="Google Shape;1299;g12de9e02d04_2_143"/>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300" name="Google Shape;1300;g12de9e02d04_2_143"/>
          <p:cNvGrpSpPr/>
          <p:nvPr/>
        </p:nvGrpSpPr>
        <p:grpSpPr>
          <a:xfrm>
            <a:off x="16526181" y="641870"/>
            <a:ext cx="1644349" cy="760643"/>
            <a:chOff x="16526181" y="641870"/>
            <a:chExt cx="1644349" cy="760643"/>
          </a:xfrm>
        </p:grpSpPr>
        <p:grpSp>
          <p:nvGrpSpPr>
            <p:cNvPr id="1301" name="Google Shape;1301;g12de9e02d04_2_143"/>
            <p:cNvGrpSpPr/>
            <p:nvPr/>
          </p:nvGrpSpPr>
          <p:grpSpPr>
            <a:xfrm>
              <a:off x="16526181" y="641870"/>
              <a:ext cx="760643" cy="760643"/>
              <a:chOff x="16526181" y="641870"/>
              <a:chExt cx="760643" cy="760643"/>
            </a:xfrm>
          </p:grpSpPr>
          <p:pic>
            <p:nvPicPr>
              <p:cNvPr id="1302" name="Google Shape;1302;g12de9e02d04_2_143"/>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303" name="Google Shape;1303;g12de9e02d04_2_143"/>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304" name="Google Shape;1304;g12de9e02d04_2_143"/>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305" name="Google Shape;1305;g12de9e02d04_2_1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306" name="Google Shape;1306;g12de9e02d04_2_143"/>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307" name="Google Shape;1307;g12de9e02d04_2_143"/>
          <p:cNvGrpSpPr/>
          <p:nvPr/>
        </p:nvGrpSpPr>
        <p:grpSpPr>
          <a:xfrm>
            <a:off x="16526181" y="641870"/>
            <a:ext cx="1644349" cy="760643"/>
            <a:chOff x="16526181" y="641870"/>
            <a:chExt cx="1644349" cy="760643"/>
          </a:xfrm>
        </p:grpSpPr>
        <p:grpSp>
          <p:nvGrpSpPr>
            <p:cNvPr id="1308" name="Google Shape;1308;g12de9e02d04_2_143"/>
            <p:cNvGrpSpPr/>
            <p:nvPr/>
          </p:nvGrpSpPr>
          <p:grpSpPr>
            <a:xfrm>
              <a:off x="16526181" y="641870"/>
              <a:ext cx="760643" cy="760643"/>
              <a:chOff x="16526181" y="641870"/>
              <a:chExt cx="760643" cy="760643"/>
            </a:xfrm>
          </p:grpSpPr>
          <p:pic>
            <p:nvPicPr>
              <p:cNvPr id="1309" name="Google Shape;1309;g12de9e02d04_2_143"/>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310" name="Google Shape;1310;g12de9e02d04_2_143"/>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311" name="Google Shape;1311;g12de9e02d04_2_143"/>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rgbClr val="000000"/>
                </a:solidFill>
                <a:latin typeface="Calibri"/>
                <a:ea typeface="Calibri"/>
                <a:cs typeface="Calibri"/>
                <a:sym typeface="Calibri"/>
              </a:endParaRPr>
            </a:p>
          </p:txBody>
        </p:sp>
      </p:grpSp>
      <p:sp>
        <p:nvSpPr>
          <p:cNvPr id="1312" name="Google Shape;1312;g12de9e02d04_2_143"/>
          <p:cNvSpPr txBox="1"/>
          <p:nvPr/>
        </p:nvSpPr>
        <p:spPr>
          <a:xfrm>
            <a:off x="651005" y="75083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lang="en-US" sz="4000"/>
              <a:t>재무</a:t>
            </a:r>
            <a:r>
              <a:rPr lang="en-US" sz="4000"/>
              <a:t>지표 선택조건(버젅)</a:t>
            </a:r>
            <a:endParaRPr b="0" i="0" sz="1400" u="none" cap="none" strike="noStrike">
              <a:solidFill>
                <a:srgbClr val="000000"/>
              </a:solidFill>
              <a:latin typeface="Arial"/>
              <a:ea typeface="Arial"/>
              <a:cs typeface="Arial"/>
              <a:sym typeface="Arial"/>
            </a:endParaRPr>
          </a:p>
        </p:txBody>
      </p:sp>
      <p:sp>
        <p:nvSpPr>
          <p:cNvPr id="1313" name="Google Shape;1313;g12de9e02d04_2_143"/>
          <p:cNvSpPr txBox="1"/>
          <p:nvPr/>
        </p:nvSpPr>
        <p:spPr>
          <a:xfrm>
            <a:off x="651000" y="1552650"/>
            <a:ext cx="17291400" cy="4926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재무지표 선택조건  : </a:t>
            </a:r>
            <a:r>
              <a:rPr b="1" lang="en-US" sz="2400">
                <a:solidFill>
                  <a:schemeClr val="dk1"/>
                </a:solidFill>
                <a:latin typeface="Calibri"/>
                <a:ea typeface="Calibri"/>
                <a:cs typeface="Calibri"/>
                <a:sym typeface="Calibri"/>
              </a:rPr>
              <a:t>가치투자대가 지표[미국기준] -</a:t>
            </a:r>
            <a:r>
              <a:rPr b="1" lang="en-US" sz="2600">
                <a:solidFill>
                  <a:schemeClr val="dk1"/>
                </a:solidFill>
                <a:latin typeface="Calibri"/>
                <a:ea typeface="Calibri"/>
                <a:cs typeface="Calibri"/>
                <a:sym typeface="Calibri"/>
              </a:rPr>
              <a:t>-&gt;</a:t>
            </a:r>
            <a:r>
              <a:rPr b="1" lang="en-US" sz="2400">
                <a:solidFill>
                  <a:schemeClr val="dk1"/>
                </a:solidFill>
                <a:latin typeface="Calibri"/>
                <a:ea typeface="Calibri"/>
                <a:cs typeface="Calibri"/>
                <a:sym typeface="Calibri"/>
              </a:rPr>
              <a:t>  우리나라 기업상황에 맞게 지표의 [선택조건] 기준 선정</a:t>
            </a:r>
            <a:endParaRPr b="1" sz="2400">
              <a:solidFill>
                <a:schemeClr val="dk1"/>
              </a:solidFill>
              <a:latin typeface="Calibri"/>
              <a:ea typeface="Calibri"/>
              <a:cs typeface="Calibri"/>
              <a:sym typeface="Calibri"/>
            </a:endParaRPr>
          </a:p>
        </p:txBody>
      </p:sp>
      <p:sp>
        <p:nvSpPr>
          <p:cNvPr id="1314" name="Google Shape;1314;g12de9e02d04_2_143"/>
          <p:cNvSpPr txBox="1"/>
          <p:nvPr/>
        </p:nvSpPr>
        <p:spPr>
          <a:xfrm>
            <a:off x="23948271" y="12238300"/>
            <a:ext cx="5578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한국 FPSB 투자설계 참고</a:t>
            </a:r>
            <a:endParaRPr b="1" i="0" sz="1500" u="none" cap="none" strike="noStrike">
              <a:solidFill>
                <a:srgbClr val="000000"/>
              </a:solidFill>
              <a:latin typeface="Calibri"/>
              <a:ea typeface="Calibri"/>
              <a:cs typeface="Calibri"/>
              <a:sym typeface="Calibri"/>
            </a:endParaRPr>
          </a:p>
        </p:txBody>
      </p:sp>
      <p:sp>
        <p:nvSpPr>
          <p:cNvPr id="1315" name="Google Shape;1315;g12de9e02d04_2_143"/>
          <p:cNvSpPr/>
          <p:nvPr/>
        </p:nvSpPr>
        <p:spPr>
          <a:xfrm>
            <a:off x="8916200" y="5611475"/>
            <a:ext cx="723900" cy="708000"/>
          </a:xfrm>
          <a:prstGeom prst="mathPlus">
            <a:avLst>
              <a:gd fmla="val 23520" name="adj1"/>
            </a:avLst>
          </a:prstGeom>
          <a:solidFill>
            <a:srgbClr val="595959"/>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316" name="Google Shape;1316;g12de9e02d04_2_143"/>
          <p:cNvGraphicFramePr/>
          <p:nvPr/>
        </p:nvGraphicFramePr>
        <p:xfrm>
          <a:off x="227775" y="2886132"/>
          <a:ext cx="3000000" cy="3000000"/>
        </p:xfrm>
        <a:graphic>
          <a:graphicData uri="http://schemas.openxmlformats.org/drawingml/2006/table">
            <a:tbl>
              <a:tblPr>
                <a:noFill/>
                <a:tableStyleId>{EF69CBD7-71DA-46A2-8D92-3F5F9B47EF78}</a:tableStyleId>
              </a:tblPr>
              <a:tblGrid>
                <a:gridCol w="1566025"/>
                <a:gridCol w="1524675"/>
                <a:gridCol w="2404225"/>
                <a:gridCol w="3193500"/>
              </a:tblGrid>
              <a:tr h="589700">
                <a:tc>
                  <a:txBody>
                    <a:bodyPr/>
                    <a:lstStyle/>
                    <a:p>
                      <a:pPr indent="0" lvl="0" marL="0" rtl="0" algn="ctr">
                        <a:spcBef>
                          <a:spcPts val="0"/>
                        </a:spcBef>
                        <a:spcAft>
                          <a:spcPts val="0"/>
                        </a:spcAft>
                        <a:buNone/>
                      </a:pPr>
                      <a:r>
                        <a:rPr b="1" lang="en-US" sz="1500">
                          <a:solidFill>
                            <a:schemeClr val="lt1"/>
                          </a:solidFill>
                        </a:rPr>
                        <a:t>기법</a:t>
                      </a:r>
                      <a:endParaRPr b="1" sz="1500">
                        <a:solidFill>
                          <a:schemeClr val="lt1"/>
                        </a:solidFill>
                      </a:endParaRPr>
                    </a:p>
                  </a:txBody>
                  <a:tcPr marT="91425" marB="91425" marR="91425" marL="91425" anchor="ctr">
                    <a:solidFill>
                      <a:srgbClr val="9E9E9E"/>
                    </a:solidFill>
                  </a:tcPr>
                </a:tc>
                <a:tc>
                  <a:txBody>
                    <a:bodyPr/>
                    <a:lstStyle/>
                    <a:p>
                      <a:pPr indent="0" lvl="0" marL="0" rtl="0" algn="ctr">
                        <a:spcBef>
                          <a:spcPts val="0"/>
                        </a:spcBef>
                        <a:spcAft>
                          <a:spcPts val="0"/>
                        </a:spcAft>
                        <a:buNone/>
                      </a:pPr>
                      <a:r>
                        <a:rPr b="1" lang="en-US" sz="1500">
                          <a:solidFill>
                            <a:schemeClr val="lt1"/>
                          </a:solidFill>
                        </a:rPr>
                        <a:t>항목</a:t>
                      </a:r>
                      <a:endParaRPr b="1" sz="1500">
                        <a:solidFill>
                          <a:schemeClr val="lt1"/>
                        </a:solidFill>
                      </a:endParaRPr>
                    </a:p>
                  </a:txBody>
                  <a:tcPr marT="91425" marB="91425" marR="91425" marL="91425" anchor="ctr">
                    <a:solidFill>
                      <a:srgbClr val="9E9E9E"/>
                    </a:solidFill>
                  </a:tcPr>
                </a:tc>
                <a:tc>
                  <a:txBody>
                    <a:bodyPr/>
                    <a:lstStyle/>
                    <a:p>
                      <a:pPr indent="0" lvl="0" marL="0" rtl="0" algn="ctr">
                        <a:spcBef>
                          <a:spcPts val="0"/>
                        </a:spcBef>
                        <a:spcAft>
                          <a:spcPts val="0"/>
                        </a:spcAft>
                        <a:buNone/>
                      </a:pPr>
                      <a:r>
                        <a:rPr b="1" lang="en-US" sz="1500">
                          <a:solidFill>
                            <a:schemeClr val="lt1"/>
                          </a:solidFill>
                        </a:rPr>
                        <a:t>선택조건(만족=1점, </a:t>
                      </a:r>
                      <a:endParaRPr b="1" sz="1500">
                        <a:solidFill>
                          <a:schemeClr val="lt1"/>
                        </a:solidFill>
                      </a:endParaRPr>
                    </a:p>
                    <a:p>
                      <a:pPr indent="0" lvl="0" marL="0" rtl="0" algn="ctr">
                        <a:spcBef>
                          <a:spcPts val="0"/>
                        </a:spcBef>
                        <a:spcAft>
                          <a:spcPts val="0"/>
                        </a:spcAft>
                        <a:buNone/>
                      </a:pPr>
                      <a:r>
                        <a:rPr b="1" lang="en-US" sz="1500">
                          <a:solidFill>
                            <a:schemeClr val="lt1"/>
                          </a:solidFill>
                        </a:rPr>
                        <a:t>아니면 =0점)</a:t>
                      </a:r>
                      <a:endParaRPr b="1" sz="1500">
                        <a:solidFill>
                          <a:schemeClr val="lt1"/>
                        </a:solidFill>
                      </a:endParaRPr>
                    </a:p>
                  </a:txBody>
                  <a:tcPr marT="91425" marB="91425" marR="91425" marL="91425" anchor="ctr">
                    <a:solidFill>
                      <a:srgbClr val="9E9E9E"/>
                    </a:solidFill>
                  </a:tcPr>
                </a:tc>
                <a:tc>
                  <a:txBody>
                    <a:bodyPr/>
                    <a:lstStyle/>
                    <a:p>
                      <a:pPr indent="0" lvl="0" marL="0" rtl="0" algn="ctr">
                        <a:spcBef>
                          <a:spcPts val="0"/>
                        </a:spcBef>
                        <a:spcAft>
                          <a:spcPts val="0"/>
                        </a:spcAft>
                        <a:buNone/>
                      </a:pPr>
                      <a:r>
                        <a:rPr b="1" lang="en-US" sz="1500">
                          <a:solidFill>
                            <a:schemeClr val="lt1"/>
                          </a:solidFill>
                        </a:rPr>
                        <a:t>계산식</a:t>
                      </a:r>
                      <a:endParaRPr b="1" sz="1500">
                        <a:solidFill>
                          <a:schemeClr val="lt1"/>
                        </a:solidFill>
                      </a:endParaRPr>
                    </a:p>
                  </a:txBody>
                  <a:tcPr marT="91425" marB="91425" marR="91425" marL="91425" anchor="ctr">
                    <a:solidFill>
                      <a:srgbClr val="9E9E9E"/>
                    </a:solidFill>
                  </a:tcPr>
                </a:tc>
              </a:tr>
              <a:tr h="383300">
                <a:tc>
                  <a:txBody>
                    <a:bodyPr/>
                    <a:lstStyle/>
                    <a:p>
                      <a:pPr indent="0" lvl="0" marL="0" rtl="0" algn="ctr">
                        <a:spcBef>
                          <a:spcPts val="0"/>
                        </a:spcBef>
                        <a:spcAft>
                          <a:spcPts val="0"/>
                        </a:spcAft>
                        <a:buNone/>
                      </a:pPr>
                      <a:r>
                        <a:rPr lang="en-US"/>
                        <a:t>성장성기법</a:t>
                      </a:r>
                      <a:endParaRPr/>
                    </a:p>
                  </a:txBody>
                  <a:tcPr marT="91425" marB="91425" marR="91425" marL="91425" anchor="ctr"/>
                </a:tc>
                <a:tc>
                  <a:txBody>
                    <a:bodyPr/>
                    <a:lstStyle/>
                    <a:p>
                      <a:pPr indent="0" lvl="0" marL="0" rtl="0" algn="ctr">
                        <a:spcBef>
                          <a:spcPts val="0"/>
                        </a:spcBef>
                        <a:spcAft>
                          <a:spcPts val="0"/>
                        </a:spcAft>
                        <a:buNone/>
                      </a:pPr>
                      <a:r>
                        <a:rPr lang="en-US"/>
                        <a:t>EPS성장률</a:t>
                      </a:r>
                      <a:endParaRPr/>
                    </a:p>
                  </a:txBody>
                  <a:tcPr marT="91425" marB="91425" marR="91425" marL="91425" anchor="ctr"/>
                </a:tc>
                <a:tc>
                  <a:txBody>
                    <a:bodyPr/>
                    <a:lstStyle/>
                    <a:p>
                      <a:pPr indent="0" lvl="0" marL="0" rtl="0" algn="ctr">
                        <a:spcBef>
                          <a:spcPts val="0"/>
                        </a:spcBef>
                        <a:spcAft>
                          <a:spcPts val="0"/>
                        </a:spcAft>
                        <a:buNone/>
                      </a:pPr>
                      <a:r>
                        <a:rPr lang="en-US"/>
                        <a:t>EPS성장률&gt;10%</a:t>
                      </a:r>
                      <a:endParaRPr/>
                    </a:p>
                  </a:txBody>
                  <a:tcPr marT="91425" marB="91425" marR="91425" marL="91425" anchor="ctr"/>
                </a:tc>
                <a:tc>
                  <a:txBody>
                    <a:bodyPr/>
                    <a:lstStyle/>
                    <a:p>
                      <a:pPr indent="0" lvl="0" marL="0" rtl="0" algn="ctr">
                        <a:spcBef>
                          <a:spcPts val="0"/>
                        </a:spcBef>
                        <a:spcAft>
                          <a:spcPts val="0"/>
                        </a:spcAft>
                        <a:buNone/>
                      </a:pPr>
                      <a:r>
                        <a:rPr lang="en-US"/>
                        <a:t>(당해EPS-전년EPS)/전년EPS</a:t>
                      </a:r>
                      <a:endParaRPr/>
                    </a:p>
                  </a:txBody>
                  <a:tcPr marT="91425" marB="91425" marR="91425" marL="91425" anchor="ctr"/>
                </a:tc>
              </a:tr>
              <a:tr h="499900">
                <a:tc>
                  <a:txBody>
                    <a:bodyPr/>
                    <a:lstStyle/>
                    <a:p>
                      <a:pPr indent="0" lvl="0" marL="0" rtl="0" algn="ctr">
                        <a:spcBef>
                          <a:spcPts val="0"/>
                        </a:spcBef>
                        <a:spcAft>
                          <a:spcPts val="0"/>
                        </a:spcAft>
                        <a:buNone/>
                      </a:pPr>
                      <a:r>
                        <a:rPr lang="en-US"/>
                        <a:t>성장성기법</a:t>
                      </a:r>
                      <a:endParaRPr/>
                    </a:p>
                  </a:txBody>
                  <a:tcPr marT="91425" marB="91425" marR="91425" marL="91425" anchor="ctr"/>
                </a:tc>
                <a:tc>
                  <a:txBody>
                    <a:bodyPr/>
                    <a:lstStyle/>
                    <a:p>
                      <a:pPr indent="0" lvl="0" marL="0" rtl="0" algn="ctr">
                        <a:spcBef>
                          <a:spcPts val="0"/>
                        </a:spcBef>
                        <a:spcAft>
                          <a:spcPts val="0"/>
                        </a:spcAft>
                        <a:buNone/>
                      </a:pPr>
                      <a:r>
                        <a:rPr lang="en-US"/>
                        <a:t>매출성장률</a:t>
                      </a:r>
                      <a:endParaRPr/>
                    </a:p>
                  </a:txBody>
                  <a:tcPr marT="91425" marB="91425" marR="91425" marL="91425" anchor="ctr"/>
                </a:tc>
                <a:tc>
                  <a:txBody>
                    <a:bodyPr/>
                    <a:lstStyle/>
                    <a:p>
                      <a:pPr indent="0" lvl="0" marL="0" rtl="0" algn="ctr">
                        <a:spcBef>
                          <a:spcPts val="0"/>
                        </a:spcBef>
                        <a:spcAft>
                          <a:spcPts val="0"/>
                        </a:spcAft>
                        <a:buNone/>
                      </a:pPr>
                      <a:r>
                        <a:rPr lang="en-US"/>
                        <a:t>매출성장률&gt;10%</a:t>
                      </a:r>
                      <a:endParaRPr/>
                    </a:p>
                  </a:txBody>
                  <a:tcPr marT="91425" marB="91425" marR="91425" marL="91425" anchor="ctr"/>
                </a:tc>
                <a:tc>
                  <a:txBody>
                    <a:bodyPr/>
                    <a:lstStyle/>
                    <a:p>
                      <a:pPr indent="0" lvl="0" marL="0" rtl="0" algn="ctr">
                        <a:spcBef>
                          <a:spcPts val="0"/>
                        </a:spcBef>
                        <a:spcAft>
                          <a:spcPts val="0"/>
                        </a:spcAft>
                        <a:buNone/>
                      </a:pPr>
                      <a:r>
                        <a:rPr lang="en-US"/>
                        <a:t>(당해 매출-전년 매출) / 전년 매출</a:t>
                      </a:r>
                      <a:endParaRPr/>
                    </a:p>
                  </a:txBody>
                  <a:tcPr marT="91425" marB="91425" marR="91425" marL="91425" anchor="ctr"/>
                </a:tc>
              </a:tr>
              <a:tr h="383300">
                <a:tc>
                  <a:txBody>
                    <a:bodyPr/>
                    <a:lstStyle/>
                    <a:p>
                      <a:pPr indent="0" lvl="0" marL="0" rtl="0" algn="ctr">
                        <a:spcBef>
                          <a:spcPts val="0"/>
                        </a:spcBef>
                        <a:spcAft>
                          <a:spcPts val="0"/>
                        </a:spcAft>
                        <a:buNone/>
                      </a:pPr>
                      <a:r>
                        <a:rPr lang="en-US"/>
                        <a:t>수익성기법</a:t>
                      </a:r>
                      <a:endParaRPr/>
                    </a:p>
                  </a:txBody>
                  <a:tcPr marT="91425" marB="91425" marR="91425" marL="91425" anchor="ctr"/>
                </a:tc>
                <a:tc>
                  <a:txBody>
                    <a:bodyPr/>
                    <a:lstStyle/>
                    <a:p>
                      <a:pPr indent="0" lvl="0" marL="0" rtl="0" algn="ctr">
                        <a:spcBef>
                          <a:spcPts val="0"/>
                        </a:spcBef>
                        <a:spcAft>
                          <a:spcPts val="0"/>
                        </a:spcAft>
                        <a:buNone/>
                      </a:pPr>
                      <a:r>
                        <a:rPr lang="en-US"/>
                        <a:t>ROE</a:t>
                      </a:r>
                      <a:endParaRPr/>
                    </a:p>
                  </a:txBody>
                  <a:tcPr marT="91425" marB="91425" marR="91425" marL="91425" anchor="ctr"/>
                </a:tc>
                <a:tc>
                  <a:txBody>
                    <a:bodyPr/>
                    <a:lstStyle/>
                    <a:p>
                      <a:pPr indent="0" lvl="0" marL="0" rtl="0" algn="ctr">
                        <a:spcBef>
                          <a:spcPts val="0"/>
                        </a:spcBef>
                        <a:spcAft>
                          <a:spcPts val="0"/>
                        </a:spcAft>
                        <a:buNone/>
                      </a:pPr>
                      <a:r>
                        <a:rPr lang="en-US"/>
                        <a:t>ROE &gt; 10%</a:t>
                      </a:r>
                      <a:endParaRPr/>
                    </a:p>
                  </a:txBody>
                  <a:tcPr marT="91425" marB="91425" marR="91425" marL="91425" anchor="ctr"/>
                </a:tc>
                <a:tc>
                  <a:txBody>
                    <a:bodyPr/>
                    <a:lstStyle/>
                    <a:p>
                      <a:pPr indent="0" lvl="0" marL="0" rtl="0" algn="ctr">
                        <a:spcBef>
                          <a:spcPts val="0"/>
                        </a:spcBef>
                        <a:spcAft>
                          <a:spcPts val="0"/>
                        </a:spcAft>
                        <a:buNone/>
                      </a:pPr>
                      <a:r>
                        <a:rPr lang="en-US"/>
                        <a:t>순이익/자기자본</a:t>
                      </a:r>
                      <a:endParaRPr/>
                    </a:p>
                  </a:txBody>
                  <a:tcPr marT="91425" marB="91425" marR="91425" marL="91425" anchor="ctr"/>
                </a:tc>
              </a:tr>
              <a:tr h="383300">
                <a:tc>
                  <a:txBody>
                    <a:bodyPr/>
                    <a:lstStyle/>
                    <a:p>
                      <a:pPr indent="0" lvl="0" marL="0" rtl="0" algn="ctr">
                        <a:spcBef>
                          <a:spcPts val="0"/>
                        </a:spcBef>
                        <a:spcAft>
                          <a:spcPts val="0"/>
                        </a:spcAft>
                        <a:buNone/>
                      </a:pPr>
                      <a:r>
                        <a:rPr lang="en-US"/>
                        <a:t>시장가치기법</a:t>
                      </a:r>
                      <a:endParaRPr/>
                    </a:p>
                  </a:txBody>
                  <a:tcPr marT="91425" marB="91425" marR="91425" marL="91425" anchor="ctr"/>
                </a:tc>
                <a:tc>
                  <a:txBody>
                    <a:bodyPr/>
                    <a:lstStyle/>
                    <a:p>
                      <a:pPr indent="0" lvl="0" marL="0" rtl="0" algn="ctr">
                        <a:spcBef>
                          <a:spcPts val="0"/>
                        </a:spcBef>
                        <a:spcAft>
                          <a:spcPts val="0"/>
                        </a:spcAft>
                        <a:buNone/>
                      </a:pPr>
                      <a:r>
                        <a:rPr lang="en-US"/>
                        <a:t>PER</a:t>
                      </a:r>
                      <a:endParaRPr/>
                    </a:p>
                  </a:txBody>
                  <a:tcPr marT="91425" marB="91425" marR="91425" marL="91425" anchor="ctr"/>
                </a:tc>
                <a:tc>
                  <a:txBody>
                    <a:bodyPr/>
                    <a:lstStyle/>
                    <a:p>
                      <a:pPr indent="0" lvl="0" marL="0" rtl="0" algn="ctr">
                        <a:spcBef>
                          <a:spcPts val="0"/>
                        </a:spcBef>
                        <a:spcAft>
                          <a:spcPts val="0"/>
                        </a:spcAft>
                        <a:buNone/>
                      </a:pPr>
                      <a:r>
                        <a:rPr lang="en-US"/>
                        <a:t>0 &lt; PER &gt; (18*0.4)</a:t>
                      </a:r>
                      <a:endParaRPr/>
                    </a:p>
                  </a:txBody>
                  <a:tcPr marT="91425" marB="91425" marR="91425" marL="91425" anchor="ctr"/>
                </a:tc>
                <a:tc>
                  <a:txBody>
                    <a:bodyPr/>
                    <a:lstStyle/>
                    <a:p>
                      <a:pPr indent="0" lvl="0" marL="0" rtl="0" algn="ctr">
                        <a:spcBef>
                          <a:spcPts val="0"/>
                        </a:spcBef>
                        <a:spcAft>
                          <a:spcPts val="0"/>
                        </a:spcAft>
                        <a:buNone/>
                      </a:pPr>
                      <a:r>
                        <a:rPr lang="en-US"/>
                        <a:t>시가총액/당기순이익</a:t>
                      </a:r>
                      <a:endParaRPr/>
                    </a:p>
                  </a:txBody>
                  <a:tcPr marT="91425" marB="91425" marR="91425" marL="91425" anchor="ctr"/>
                </a:tc>
              </a:tr>
              <a:tr h="589700">
                <a:tc>
                  <a:txBody>
                    <a:bodyPr/>
                    <a:lstStyle/>
                    <a:p>
                      <a:pPr indent="0" lvl="0" marL="0" rtl="0" algn="ctr">
                        <a:spcBef>
                          <a:spcPts val="0"/>
                        </a:spcBef>
                        <a:spcAft>
                          <a:spcPts val="0"/>
                        </a:spcAft>
                        <a:buNone/>
                      </a:pPr>
                      <a:r>
                        <a:rPr lang="en-US"/>
                        <a:t>시장가치기법</a:t>
                      </a:r>
                      <a:endParaRPr/>
                    </a:p>
                  </a:txBody>
                  <a:tcPr marT="91425" marB="91425" marR="91425" marL="91425" anchor="ctr"/>
                </a:tc>
                <a:tc>
                  <a:txBody>
                    <a:bodyPr/>
                    <a:lstStyle/>
                    <a:p>
                      <a:pPr indent="0" lvl="0" marL="0" rtl="0" algn="ctr">
                        <a:spcBef>
                          <a:spcPts val="0"/>
                        </a:spcBef>
                        <a:spcAft>
                          <a:spcPts val="0"/>
                        </a:spcAft>
                        <a:buNone/>
                      </a:pPr>
                      <a:r>
                        <a:rPr lang="en-US"/>
                        <a:t>배당수익률</a:t>
                      </a:r>
                      <a:endParaRPr/>
                    </a:p>
                  </a:txBody>
                  <a:tcPr marT="91425" marB="91425" marR="91425" marL="91425" anchor="ctr"/>
                </a:tc>
                <a:tc>
                  <a:txBody>
                    <a:bodyPr/>
                    <a:lstStyle/>
                    <a:p>
                      <a:pPr indent="0" lvl="0" marL="0" rtl="0" algn="ctr">
                        <a:spcBef>
                          <a:spcPts val="0"/>
                        </a:spcBef>
                        <a:spcAft>
                          <a:spcPts val="0"/>
                        </a:spcAft>
                        <a:buNone/>
                      </a:pPr>
                      <a:r>
                        <a:rPr lang="en-US"/>
                        <a:t>배당수익률 &gt; (AAA등급 회사채 수익률 * 0.67) &gt; 0 </a:t>
                      </a:r>
                      <a:endParaRPr/>
                    </a:p>
                  </a:txBody>
                  <a:tcPr marT="91425" marB="91425" marR="91425" marL="91425" anchor="ctr"/>
                </a:tc>
                <a:tc>
                  <a:txBody>
                    <a:bodyPr/>
                    <a:lstStyle/>
                    <a:p>
                      <a:pPr indent="0" lvl="0" marL="0" rtl="0" algn="ctr">
                        <a:spcBef>
                          <a:spcPts val="0"/>
                        </a:spcBef>
                        <a:spcAft>
                          <a:spcPts val="0"/>
                        </a:spcAft>
                        <a:buNone/>
                      </a:pPr>
                      <a:r>
                        <a:rPr lang="en-US"/>
                        <a:t>주당배당금/주식가격*100</a:t>
                      </a:r>
                      <a:endParaRPr/>
                    </a:p>
                  </a:txBody>
                  <a:tcPr marT="91425" marB="91425" marR="91425" marL="91425" anchor="ctr"/>
                </a:tc>
              </a:tr>
              <a:tr h="383300">
                <a:tc>
                  <a:txBody>
                    <a:bodyPr/>
                    <a:lstStyle/>
                    <a:p>
                      <a:pPr indent="0" lvl="0" marL="0" rtl="0" algn="ctr">
                        <a:spcBef>
                          <a:spcPts val="0"/>
                        </a:spcBef>
                        <a:spcAft>
                          <a:spcPts val="0"/>
                        </a:spcAft>
                        <a:buNone/>
                      </a:pPr>
                      <a:r>
                        <a:rPr lang="en-US"/>
                        <a:t>시장가치기법</a:t>
                      </a:r>
                      <a:endParaRPr/>
                    </a:p>
                  </a:txBody>
                  <a:tcPr marT="91425" marB="91425" marR="91425" marL="91425" anchor="ctr"/>
                </a:tc>
                <a:tc>
                  <a:txBody>
                    <a:bodyPr/>
                    <a:lstStyle/>
                    <a:p>
                      <a:pPr indent="0" lvl="0" marL="0" rtl="0" algn="ctr">
                        <a:spcBef>
                          <a:spcPts val="0"/>
                        </a:spcBef>
                        <a:spcAft>
                          <a:spcPts val="0"/>
                        </a:spcAft>
                        <a:buNone/>
                      </a:pPr>
                      <a:r>
                        <a:rPr lang="en-US"/>
                        <a:t>PBR</a:t>
                      </a:r>
                      <a:endParaRPr/>
                    </a:p>
                  </a:txBody>
                  <a:tcPr marT="91425" marB="91425" marR="91425" marL="91425" anchor="ctr"/>
                </a:tc>
                <a:tc>
                  <a:txBody>
                    <a:bodyPr/>
                    <a:lstStyle/>
                    <a:p>
                      <a:pPr indent="0" lvl="0" marL="0" rtl="0" algn="ctr">
                        <a:spcBef>
                          <a:spcPts val="0"/>
                        </a:spcBef>
                        <a:spcAft>
                          <a:spcPts val="0"/>
                        </a:spcAft>
                        <a:buNone/>
                      </a:pPr>
                      <a:r>
                        <a:rPr lang="en-US"/>
                        <a:t>0 &lt; PBR &lt; 0.65</a:t>
                      </a:r>
                      <a:endParaRPr/>
                    </a:p>
                  </a:txBody>
                  <a:tcPr marT="91425" marB="91425" marR="91425" marL="91425" anchor="ctr"/>
                </a:tc>
                <a:tc>
                  <a:txBody>
                    <a:bodyPr/>
                    <a:lstStyle/>
                    <a:p>
                      <a:pPr indent="0" lvl="0" marL="0" rtl="0" algn="ctr">
                        <a:spcBef>
                          <a:spcPts val="0"/>
                        </a:spcBef>
                        <a:spcAft>
                          <a:spcPts val="0"/>
                        </a:spcAft>
                        <a:buNone/>
                      </a:pPr>
                      <a:r>
                        <a:rPr lang="en-US"/>
                        <a:t>현재주가/BPS</a:t>
                      </a:r>
                      <a:endParaRPr/>
                    </a:p>
                  </a:txBody>
                  <a:tcPr marT="91425" marB="91425" marR="91425" marL="91425" anchor="ctr"/>
                </a:tc>
              </a:tr>
              <a:tr h="589700">
                <a:tc>
                  <a:txBody>
                    <a:bodyPr/>
                    <a:lstStyle/>
                    <a:p>
                      <a:pPr indent="0" lvl="0" marL="0" rtl="0" algn="ctr">
                        <a:spcBef>
                          <a:spcPts val="0"/>
                        </a:spcBef>
                        <a:spcAft>
                          <a:spcPts val="0"/>
                        </a:spcAft>
                        <a:buNone/>
                      </a:pPr>
                      <a:r>
                        <a:rPr lang="en-US"/>
                        <a:t>시장가치기법</a:t>
                      </a:r>
                      <a:endParaRPr/>
                    </a:p>
                  </a:txBody>
                  <a:tcPr marT="91425" marB="91425" marR="91425" marL="91425" anchor="ctr"/>
                </a:tc>
                <a:tc>
                  <a:txBody>
                    <a:bodyPr/>
                    <a:lstStyle/>
                    <a:p>
                      <a:pPr indent="0" lvl="0" marL="0" rtl="0" algn="ctr">
                        <a:spcBef>
                          <a:spcPts val="0"/>
                        </a:spcBef>
                        <a:spcAft>
                          <a:spcPts val="0"/>
                        </a:spcAft>
                        <a:buNone/>
                      </a:pPr>
                      <a:r>
                        <a:rPr lang="en-US"/>
                        <a:t>EV / EBITDA</a:t>
                      </a:r>
                      <a:endParaRPr/>
                    </a:p>
                  </a:txBody>
                  <a:tcPr marT="91425" marB="91425" marR="91425" marL="91425" anchor="ctr"/>
                </a:tc>
                <a:tc>
                  <a:txBody>
                    <a:bodyPr/>
                    <a:lstStyle/>
                    <a:p>
                      <a:pPr indent="0" lvl="0" marL="0" rtl="0" algn="ctr">
                        <a:spcBef>
                          <a:spcPts val="0"/>
                        </a:spcBef>
                        <a:spcAft>
                          <a:spcPts val="0"/>
                        </a:spcAft>
                        <a:buNone/>
                      </a:pPr>
                      <a:r>
                        <a:rPr lang="en-US"/>
                        <a:t>0&lt;EV/EBITDA&lt;4</a:t>
                      </a:r>
                      <a:endParaRPr/>
                    </a:p>
                  </a:txBody>
                  <a:tcPr marT="91425" marB="91425" marR="91425" marL="91425" anchor="ctr"/>
                </a:tc>
                <a:tc>
                  <a:txBody>
                    <a:bodyPr/>
                    <a:lstStyle/>
                    <a:p>
                      <a:pPr indent="0" lvl="0" marL="0" rtl="0" algn="ctr">
                        <a:spcBef>
                          <a:spcPts val="0"/>
                        </a:spcBef>
                        <a:spcAft>
                          <a:spcPts val="0"/>
                        </a:spcAft>
                        <a:buNone/>
                      </a:pPr>
                      <a:r>
                        <a:rPr lang="en-US"/>
                        <a:t>(시가총액+순차입금)/(감가상각비등 영업이익+비현금성비용+제세금)</a:t>
                      </a:r>
                      <a:endParaRPr/>
                    </a:p>
                  </a:txBody>
                  <a:tcPr marT="91425" marB="91425" marR="91425" marL="91425" anchor="ctr"/>
                </a:tc>
              </a:tr>
              <a:tr h="383300">
                <a:tc>
                  <a:txBody>
                    <a:bodyPr/>
                    <a:lstStyle/>
                    <a:p>
                      <a:pPr indent="0" lvl="0" marL="0" rtl="0" algn="ctr">
                        <a:spcBef>
                          <a:spcPts val="0"/>
                        </a:spcBef>
                        <a:spcAft>
                          <a:spcPts val="0"/>
                        </a:spcAft>
                        <a:buNone/>
                      </a:pPr>
                      <a:r>
                        <a:rPr lang="en-US"/>
                        <a:t>시장가치기법</a:t>
                      </a:r>
                      <a:endParaRPr/>
                    </a:p>
                  </a:txBody>
                  <a:tcPr marT="91425" marB="91425" marR="91425" marL="91425" anchor="ctr"/>
                </a:tc>
                <a:tc>
                  <a:txBody>
                    <a:bodyPr/>
                    <a:lstStyle/>
                    <a:p>
                      <a:pPr indent="0" lvl="0" marL="0" rtl="0" algn="ctr">
                        <a:spcBef>
                          <a:spcPts val="0"/>
                        </a:spcBef>
                        <a:spcAft>
                          <a:spcPts val="0"/>
                        </a:spcAft>
                        <a:buNone/>
                      </a:pPr>
                      <a:r>
                        <a:rPr lang="en-US"/>
                        <a:t>PCR</a:t>
                      </a:r>
                      <a:endParaRPr/>
                    </a:p>
                  </a:txBody>
                  <a:tcPr marT="91425" marB="91425" marR="91425" marL="91425" anchor="ctr"/>
                </a:tc>
                <a:tc>
                  <a:txBody>
                    <a:bodyPr/>
                    <a:lstStyle/>
                    <a:p>
                      <a:pPr indent="0" lvl="0" marL="0" rtl="0" algn="ctr">
                        <a:spcBef>
                          <a:spcPts val="0"/>
                        </a:spcBef>
                        <a:spcAft>
                          <a:spcPts val="0"/>
                        </a:spcAft>
                        <a:buNone/>
                      </a:pPr>
                      <a:r>
                        <a:rPr lang="en-US"/>
                        <a:t>0&lt;PCR&lt;10</a:t>
                      </a:r>
                      <a:endParaRPr/>
                    </a:p>
                  </a:txBody>
                  <a:tcPr marT="91425" marB="91425" marR="91425" marL="91425" anchor="ctr"/>
                </a:tc>
                <a:tc>
                  <a:txBody>
                    <a:bodyPr/>
                    <a:lstStyle/>
                    <a:p>
                      <a:pPr indent="0" lvl="0" marL="0" rtl="0" algn="ctr">
                        <a:spcBef>
                          <a:spcPts val="0"/>
                        </a:spcBef>
                        <a:spcAft>
                          <a:spcPts val="0"/>
                        </a:spcAft>
                        <a:buNone/>
                      </a:pPr>
                      <a:r>
                        <a:rPr lang="en-US"/>
                        <a:t>시가총액/영업현금흐름</a:t>
                      </a:r>
                      <a:endParaRPr/>
                    </a:p>
                  </a:txBody>
                  <a:tcPr marT="91425" marB="91425" marR="91425" marL="91425" anchor="ctr"/>
                </a:tc>
              </a:tr>
              <a:tr h="383300">
                <a:tc>
                  <a:txBody>
                    <a:bodyPr/>
                    <a:lstStyle/>
                    <a:p>
                      <a:pPr indent="0" lvl="0" marL="0" rtl="0" algn="ctr">
                        <a:spcBef>
                          <a:spcPts val="0"/>
                        </a:spcBef>
                        <a:spcAft>
                          <a:spcPts val="0"/>
                        </a:spcAft>
                        <a:buNone/>
                      </a:pPr>
                      <a:r>
                        <a:rPr lang="en-US"/>
                        <a:t>유동성기법</a:t>
                      </a:r>
                      <a:endParaRPr/>
                    </a:p>
                  </a:txBody>
                  <a:tcPr marT="91425" marB="91425" marR="91425" marL="91425" anchor="ctr"/>
                </a:tc>
                <a:tc>
                  <a:txBody>
                    <a:bodyPr/>
                    <a:lstStyle/>
                    <a:p>
                      <a:pPr indent="0" lvl="0" marL="0" rtl="0" algn="ctr">
                        <a:spcBef>
                          <a:spcPts val="0"/>
                        </a:spcBef>
                        <a:spcAft>
                          <a:spcPts val="0"/>
                        </a:spcAft>
                        <a:buNone/>
                      </a:pPr>
                      <a:r>
                        <a:rPr lang="en-US"/>
                        <a:t>부채비율</a:t>
                      </a:r>
                      <a:endParaRPr/>
                    </a:p>
                  </a:txBody>
                  <a:tcPr marT="91425" marB="91425" marR="91425" marL="91425" anchor="ctr"/>
                </a:tc>
                <a:tc>
                  <a:txBody>
                    <a:bodyPr/>
                    <a:lstStyle/>
                    <a:p>
                      <a:pPr indent="0" lvl="0" marL="0" rtl="0" algn="ctr">
                        <a:spcBef>
                          <a:spcPts val="0"/>
                        </a:spcBef>
                        <a:spcAft>
                          <a:spcPts val="0"/>
                        </a:spcAft>
                        <a:buNone/>
                      </a:pPr>
                      <a:r>
                        <a:rPr lang="en-US"/>
                        <a:t>0 &lt; 부채비율 &lt;= 150%</a:t>
                      </a:r>
                      <a:endParaRPr/>
                    </a:p>
                  </a:txBody>
                  <a:tcPr marT="91425" marB="91425" marR="91425" marL="91425" anchor="ctr"/>
                </a:tc>
                <a:tc>
                  <a:txBody>
                    <a:bodyPr/>
                    <a:lstStyle/>
                    <a:p>
                      <a:pPr indent="0" lvl="0" marL="0" rtl="0" algn="ctr">
                        <a:spcBef>
                          <a:spcPts val="0"/>
                        </a:spcBef>
                        <a:spcAft>
                          <a:spcPts val="0"/>
                        </a:spcAft>
                        <a:buNone/>
                      </a:pPr>
                      <a:r>
                        <a:rPr lang="en-US"/>
                        <a:t>(부채총계/자본총계)*100</a:t>
                      </a:r>
                      <a:endParaRPr/>
                    </a:p>
                  </a:txBody>
                  <a:tcPr marT="91425" marB="91425" marR="91425" marL="91425" anchor="ctr"/>
                </a:tc>
              </a:tr>
              <a:tr h="383300">
                <a:tc>
                  <a:txBody>
                    <a:bodyPr/>
                    <a:lstStyle/>
                    <a:p>
                      <a:pPr indent="0" lvl="0" marL="0" rtl="0" algn="ctr">
                        <a:spcBef>
                          <a:spcPts val="0"/>
                        </a:spcBef>
                        <a:spcAft>
                          <a:spcPts val="0"/>
                        </a:spcAft>
                        <a:buNone/>
                      </a:pPr>
                      <a:r>
                        <a:rPr lang="en-US"/>
                        <a:t>유동성기법</a:t>
                      </a:r>
                      <a:endParaRPr/>
                    </a:p>
                  </a:txBody>
                  <a:tcPr marT="91425" marB="91425" marR="91425" marL="91425" anchor="ctr"/>
                </a:tc>
                <a:tc>
                  <a:txBody>
                    <a:bodyPr/>
                    <a:lstStyle/>
                    <a:p>
                      <a:pPr indent="0" lvl="0" marL="0" rtl="0" algn="ctr">
                        <a:spcBef>
                          <a:spcPts val="0"/>
                        </a:spcBef>
                        <a:spcAft>
                          <a:spcPts val="0"/>
                        </a:spcAft>
                        <a:buNone/>
                      </a:pPr>
                      <a:r>
                        <a:rPr lang="en-US"/>
                        <a:t>유동비율</a:t>
                      </a:r>
                      <a:endParaRPr/>
                    </a:p>
                  </a:txBody>
                  <a:tcPr marT="91425" marB="91425" marR="91425" marL="91425" anchor="ctr"/>
                </a:tc>
                <a:tc>
                  <a:txBody>
                    <a:bodyPr/>
                    <a:lstStyle/>
                    <a:p>
                      <a:pPr indent="0" lvl="0" marL="0" rtl="0" algn="ctr">
                        <a:spcBef>
                          <a:spcPts val="0"/>
                        </a:spcBef>
                        <a:spcAft>
                          <a:spcPts val="0"/>
                        </a:spcAft>
                        <a:buNone/>
                      </a:pPr>
                      <a:r>
                        <a:rPr lang="en-US"/>
                        <a:t>유동비율 &gt;= 200%</a:t>
                      </a:r>
                      <a:endParaRPr/>
                    </a:p>
                  </a:txBody>
                  <a:tcPr marT="91425" marB="91425" marR="91425" marL="91425" anchor="ctr"/>
                </a:tc>
                <a:tc>
                  <a:txBody>
                    <a:bodyPr/>
                    <a:lstStyle/>
                    <a:p>
                      <a:pPr indent="0" lvl="0" marL="0" rtl="0" algn="ctr">
                        <a:spcBef>
                          <a:spcPts val="0"/>
                        </a:spcBef>
                        <a:spcAft>
                          <a:spcPts val="0"/>
                        </a:spcAft>
                        <a:buNone/>
                      </a:pPr>
                      <a:r>
                        <a:rPr lang="en-US"/>
                        <a:t>유동자산/유동부채</a:t>
                      </a:r>
                      <a:endParaRPr/>
                    </a:p>
                  </a:txBody>
                  <a:tcPr marT="91425" marB="91425" marR="91425" marL="91425" anchor="ctr"/>
                </a:tc>
              </a:tr>
              <a:tr h="383300">
                <a:tc>
                  <a:txBody>
                    <a:bodyPr/>
                    <a:lstStyle/>
                    <a:p>
                      <a:pPr indent="0" lvl="0" marL="0" rtl="0" algn="ctr">
                        <a:spcBef>
                          <a:spcPts val="0"/>
                        </a:spcBef>
                        <a:spcAft>
                          <a:spcPts val="0"/>
                        </a:spcAft>
                        <a:buNone/>
                      </a:pPr>
                      <a:r>
                        <a:rPr lang="en-US"/>
                        <a:t>활동성기법</a:t>
                      </a:r>
                      <a:endParaRPr/>
                    </a:p>
                  </a:txBody>
                  <a:tcPr marT="91425" marB="91425" marR="91425" marL="91425" anchor="ctr"/>
                </a:tc>
                <a:tc>
                  <a:txBody>
                    <a:bodyPr/>
                    <a:lstStyle/>
                    <a:p>
                      <a:pPr indent="0" lvl="0" marL="0" rtl="0" algn="ctr">
                        <a:spcBef>
                          <a:spcPts val="0"/>
                        </a:spcBef>
                        <a:spcAft>
                          <a:spcPts val="0"/>
                        </a:spcAft>
                        <a:buNone/>
                      </a:pPr>
                      <a:r>
                        <a:rPr lang="en-US"/>
                        <a:t>재고자산회전율</a:t>
                      </a:r>
                      <a:endParaRPr/>
                    </a:p>
                  </a:txBody>
                  <a:tcPr marT="91425" marB="91425" marR="91425" marL="91425" anchor="ctr"/>
                </a:tc>
                <a:tc>
                  <a:txBody>
                    <a:bodyPr/>
                    <a:lstStyle/>
                    <a:p>
                      <a:pPr indent="0" lvl="0" marL="0" rtl="0" algn="ctr">
                        <a:spcBef>
                          <a:spcPts val="0"/>
                        </a:spcBef>
                        <a:spcAft>
                          <a:spcPts val="0"/>
                        </a:spcAft>
                        <a:buNone/>
                      </a:pPr>
                      <a:r>
                        <a:rPr lang="en-US"/>
                        <a:t>재고자산회전율&gt;12</a:t>
                      </a:r>
                      <a:endParaRPr/>
                    </a:p>
                  </a:txBody>
                  <a:tcPr marT="91425" marB="91425" marR="91425" marL="91425" anchor="ctr"/>
                </a:tc>
                <a:tc>
                  <a:txBody>
                    <a:bodyPr/>
                    <a:lstStyle/>
                    <a:p>
                      <a:pPr indent="0" lvl="0" marL="0" rtl="0" algn="ctr">
                        <a:spcBef>
                          <a:spcPts val="0"/>
                        </a:spcBef>
                        <a:spcAft>
                          <a:spcPts val="0"/>
                        </a:spcAft>
                        <a:buNone/>
                      </a:pPr>
                      <a:r>
                        <a:rPr lang="en-US"/>
                        <a:t>매출액/재고자산</a:t>
                      </a:r>
                      <a:endParaRPr/>
                    </a:p>
                  </a:txBody>
                  <a:tcPr marT="91425" marB="91425" marR="91425" marL="91425" anchor="ctr"/>
                </a:tc>
              </a:tr>
              <a:tr h="529075">
                <a:tc>
                  <a:txBody>
                    <a:bodyPr/>
                    <a:lstStyle/>
                    <a:p>
                      <a:pPr indent="0" lvl="0" marL="0" rtl="0" algn="ctr">
                        <a:spcBef>
                          <a:spcPts val="0"/>
                        </a:spcBef>
                        <a:spcAft>
                          <a:spcPts val="0"/>
                        </a:spcAft>
                        <a:buNone/>
                      </a:pPr>
                      <a:r>
                        <a:rPr lang="en-US"/>
                        <a:t>활동성기법</a:t>
                      </a:r>
                      <a:endParaRPr/>
                    </a:p>
                  </a:txBody>
                  <a:tcPr marT="91425" marB="91425" marR="91425" marL="91425" anchor="ctr"/>
                </a:tc>
                <a:tc>
                  <a:txBody>
                    <a:bodyPr/>
                    <a:lstStyle/>
                    <a:p>
                      <a:pPr indent="0" lvl="0" marL="0" rtl="0" algn="ctr">
                        <a:spcBef>
                          <a:spcPts val="0"/>
                        </a:spcBef>
                        <a:spcAft>
                          <a:spcPts val="0"/>
                        </a:spcAft>
                        <a:buNone/>
                      </a:pPr>
                      <a:r>
                        <a:rPr lang="en-US"/>
                        <a:t>매출채권회전율</a:t>
                      </a:r>
                      <a:endParaRPr/>
                    </a:p>
                  </a:txBody>
                  <a:tcPr marT="91425" marB="91425" marR="91425" marL="91425" anchor="ctr"/>
                </a:tc>
                <a:tc>
                  <a:txBody>
                    <a:bodyPr/>
                    <a:lstStyle/>
                    <a:p>
                      <a:pPr indent="0" lvl="0" marL="0" rtl="0" algn="ctr">
                        <a:spcBef>
                          <a:spcPts val="0"/>
                        </a:spcBef>
                        <a:spcAft>
                          <a:spcPts val="0"/>
                        </a:spcAft>
                        <a:buNone/>
                      </a:pPr>
                      <a:r>
                        <a:rPr lang="en-US"/>
                        <a:t>매출채권회전율&gt;6</a:t>
                      </a:r>
                      <a:endParaRPr/>
                    </a:p>
                  </a:txBody>
                  <a:tcPr marT="91425" marB="91425" marR="91425" marL="91425" anchor="ctr"/>
                </a:tc>
                <a:tc>
                  <a:txBody>
                    <a:bodyPr/>
                    <a:lstStyle/>
                    <a:p>
                      <a:pPr indent="0" lvl="0" marL="0" rtl="0" algn="ctr">
                        <a:spcBef>
                          <a:spcPts val="0"/>
                        </a:spcBef>
                        <a:spcAft>
                          <a:spcPts val="0"/>
                        </a:spcAft>
                        <a:buNone/>
                      </a:pPr>
                      <a:r>
                        <a:rPr lang="en-US"/>
                        <a:t>매출액/매출채권평균</a:t>
                      </a:r>
                      <a:endParaRPr/>
                    </a:p>
                  </a:txBody>
                  <a:tcPr marT="91425" marB="91425" marR="91425" marL="91425" anchor="ctr"/>
                </a:tc>
              </a:tr>
              <a:tr h="383300">
                <a:tc>
                  <a:txBody>
                    <a:bodyPr/>
                    <a:lstStyle/>
                    <a:p>
                      <a:pPr indent="0" lvl="0" marL="0" rtl="0" algn="ctr">
                        <a:spcBef>
                          <a:spcPts val="0"/>
                        </a:spcBef>
                        <a:spcAft>
                          <a:spcPts val="0"/>
                        </a:spcAft>
                        <a:buNone/>
                      </a:pPr>
                      <a:r>
                        <a:rPr lang="en-US"/>
                        <a:t>활동성기법</a:t>
                      </a:r>
                      <a:endParaRPr/>
                    </a:p>
                  </a:txBody>
                  <a:tcPr marT="91425" marB="91425" marR="91425" marL="91425" anchor="ctr"/>
                </a:tc>
                <a:tc>
                  <a:txBody>
                    <a:bodyPr/>
                    <a:lstStyle/>
                    <a:p>
                      <a:pPr indent="0" lvl="0" marL="0" rtl="0" algn="ctr">
                        <a:spcBef>
                          <a:spcPts val="0"/>
                        </a:spcBef>
                        <a:spcAft>
                          <a:spcPts val="0"/>
                        </a:spcAft>
                        <a:buNone/>
                      </a:pPr>
                      <a:r>
                        <a:rPr lang="en-US"/>
                        <a:t>순유동자산</a:t>
                      </a:r>
                      <a:endParaRPr/>
                    </a:p>
                  </a:txBody>
                  <a:tcPr marT="91425" marB="91425" marR="91425" marL="91425" anchor="ctr"/>
                </a:tc>
                <a:tc>
                  <a:txBody>
                    <a:bodyPr/>
                    <a:lstStyle/>
                    <a:p>
                      <a:pPr indent="0" lvl="0" marL="0" rtl="0" algn="ctr">
                        <a:spcBef>
                          <a:spcPts val="0"/>
                        </a:spcBef>
                        <a:spcAft>
                          <a:spcPts val="0"/>
                        </a:spcAft>
                        <a:buNone/>
                      </a:pPr>
                      <a:r>
                        <a:rPr lang="en-US"/>
                        <a:t>순유동자산&gt;(시가총액*0.5)</a:t>
                      </a:r>
                      <a:endParaRPr/>
                    </a:p>
                  </a:txBody>
                  <a:tcPr marT="91425" marB="91425" marR="91425" marL="91425" anchor="ctr"/>
                </a:tc>
                <a:tc>
                  <a:txBody>
                    <a:bodyPr/>
                    <a:lstStyle/>
                    <a:p>
                      <a:pPr indent="0" lvl="0" marL="0" rtl="0" algn="ctr">
                        <a:spcBef>
                          <a:spcPts val="0"/>
                        </a:spcBef>
                        <a:spcAft>
                          <a:spcPts val="0"/>
                        </a:spcAft>
                        <a:buNone/>
                      </a:pPr>
                      <a:r>
                        <a:rPr lang="en-US"/>
                        <a:t>유동자산-유동부채</a:t>
                      </a:r>
                      <a:endParaRPr/>
                    </a:p>
                  </a:txBody>
                  <a:tcPr marT="91425" marB="91425" marR="91425" marL="91425" anchor="ctr"/>
                </a:tc>
              </a:tr>
              <a:tr h="429925">
                <a:tc>
                  <a:txBody>
                    <a:bodyPr/>
                    <a:lstStyle/>
                    <a:p>
                      <a:pPr indent="0" lvl="0" marL="0" rtl="0" algn="ctr">
                        <a:spcBef>
                          <a:spcPts val="0"/>
                        </a:spcBef>
                        <a:spcAft>
                          <a:spcPts val="0"/>
                        </a:spcAft>
                        <a:buNone/>
                      </a:pPr>
                      <a:r>
                        <a:rPr lang="en-US"/>
                        <a:t>3대거장기법</a:t>
                      </a:r>
                      <a:endParaRPr/>
                    </a:p>
                  </a:txBody>
                  <a:tcPr marT="91425" marB="91425" marR="91425" marL="91425" anchor="ctr"/>
                </a:tc>
                <a:tc>
                  <a:txBody>
                    <a:bodyPr/>
                    <a:lstStyle/>
                    <a:p>
                      <a:pPr indent="0" lvl="0" marL="0" rtl="0" algn="ctr">
                        <a:spcBef>
                          <a:spcPts val="0"/>
                        </a:spcBef>
                        <a:spcAft>
                          <a:spcPts val="0"/>
                        </a:spcAft>
                        <a:buNone/>
                      </a:pPr>
                      <a:r>
                        <a:rPr lang="en-US"/>
                        <a:t>주가/순유동자산</a:t>
                      </a:r>
                      <a:endParaRPr/>
                    </a:p>
                  </a:txBody>
                  <a:tcPr marT="91425" marB="91425" marR="91425" marL="91425" anchor="ctr"/>
                </a:tc>
                <a:tc>
                  <a:txBody>
                    <a:bodyPr/>
                    <a:lstStyle/>
                    <a:p>
                      <a:pPr indent="0" lvl="0" marL="0" rtl="0" algn="ctr">
                        <a:spcBef>
                          <a:spcPts val="0"/>
                        </a:spcBef>
                        <a:spcAft>
                          <a:spcPts val="0"/>
                        </a:spcAft>
                        <a:buNone/>
                      </a:pPr>
                      <a:r>
                        <a:rPr lang="en-US"/>
                        <a:t>0 &lt; (주가/순유동자산) &lt; 1</a:t>
                      </a:r>
                      <a:endParaRPr/>
                    </a:p>
                  </a:txBody>
                  <a:tcPr marT="91425" marB="91425" marR="91425" marL="91425" anchor="ctr"/>
                </a:tc>
                <a:tc>
                  <a:txBody>
                    <a:bodyPr/>
                    <a:lstStyle/>
                    <a:p>
                      <a:pPr indent="0" lvl="0" marL="0" rtl="0" algn="ctr">
                        <a:spcBef>
                          <a:spcPts val="0"/>
                        </a:spcBef>
                        <a:spcAft>
                          <a:spcPts val="0"/>
                        </a:spcAft>
                        <a:buNone/>
                      </a:pPr>
                      <a:r>
                        <a:rPr lang="en-US"/>
                        <a:t>주가/순유동자산</a:t>
                      </a:r>
                      <a:endParaRPr/>
                    </a:p>
                  </a:txBody>
                  <a:tcPr marT="91425" marB="91425" marR="91425" marL="91425" anchor="ctr"/>
                </a:tc>
              </a:tr>
              <a:tr h="383300">
                <a:tc>
                  <a:txBody>
                    <a:bodyPr/>
                    <a:lstStyle/>
                    <a:p>
                      <a:pPr indent="0" lvl="0" marL="0" rtl="0" algn="ctr">
                        <a:spcBef>
                          <a:spcPts val="0"/>
                        </a:spcBef>
                        <a:spcAft>
                          <a:spcPts val="0"/>
                        </a:spcAft>
                        <a:buNone/>
                      </a:pPr>
                      <a:r>
                        <a:rPr lang="en-US"/>
                        <a:t>3대거장기법</a:t>
                      </a:r>
                      <a:endParaRPr/>
                    </a:p>
                  </a:txBody>
                  <a:tcPr marT="91425" marB="91425" marR="91425" marL="91425" anchor="ctr"/>
                </a:tc>
                <a:tc>
                  <a:txBody>
                    <a:bodyPr/>
                    <a:lstStyle/>
                    <a:p>
                      <a:pPr indent="0" lvl="0" marL="0" rtl="0" algn="ctr">
                        <a:spcBef>
                          <a:spcPts val="0"/>
                        </a:spcBef>
                        <a:spcAft>
                          <a:spcPts val="0"/>
                        </a:spcAft>
                        <a:buNone/>
                      </a:pPr>
                      <a:r>
                        <a:rPr lang="en-US"/>
                        <a:t>영업이익률</a:t>
                      </a:r>
                      <a:endParaRPr/>
                    </a:p>
                  </a:txBody>
                  <a:tcPr marT="91425" marB="91425" marR="91425" marL="91425" anchor="ctr"/>
                </a:tc>
                <a:tc>
                  <a:txBody>
                    <a:bodyPr/>
                    <a:lstStyle/>
                    <a:p>
                      <a:pPr indent="0" lvl="0" marL="0" rtl="0" algn="ctr">
                        <a:spcBef>
                          <a:spcPts val="0"/>
                        </a:spcBef>
                        <a:spcAft>
                          <a:spcPts val="0"/>
                        </a:spcAft>
                        <a:buNone/>
                      </a:pPr>
                      <a:r>
                        <a:rPr lang="en-US"/>
                        <a:t>영업이익률&gt;10%</a:t>
                      </a:r>
                      <a:endParaRPr/>
                    </a:p>
                  </a:txBody>
                  <a:tcPr marT="91425" marB="91425" marR="91425" marL="91425" anchor="ctr"/>
                </a:tc>
                <a:tc>
                  <a:txBody>
                    <a:bodyPr/>
                    <a:lstStyle/>
                    <a:p>
                      <a:pPr indent="0" lvl="0" marL="0" rtl="0" algn="ctr">
                        <a:spcBef>
                          <a:spcPts val="0"/>
                        </a:spcBef>
                        <a:spcAft>
                          <a:spcPts val="0"/>
                        </a:spcAft>
                        <a:buNone/>
                      </a:pPr>
                      <a:r>
                        <a:rPr lang="en-US"/>
                        <a:t>영업이익 / 매출액</a:t>
                      </a:r>
                      <a:endParaRPr/>
                    </a:p>
                  </a:txBody>
                  <a:tcPr marT="91425" marB="91425" marR="91425" marL="91425" anchor="ctr"/>
                </a:tc>
              </a:tr>
            </a:tbl>
          </a:graphicData>
        </a:graphic>
      </p:graphicFrame>
      <p:sp>
        <p:nvSpPr>
          <p:cNvPr id="1317" name="Google Shape;1317;g12de9e02d04_2_143"/>
          <p:cNvSpPr txBox="1"/>
          <p:nvPr/>
        </p:nvSpPr>
        <p:spPr>
          <a:xfrm>
            <a:off x="661900" y="1809438"/>
            <a:ext cx="8403900" cy="461700"/>
          </a:xfrm>
          <a:prstGeom prst="rect">
            <a:avLst/>
          </a:prstGeom>
          <a:noFill/>
          <a:ln>
            <a:noFill/>
          </a:ln>
        </p:spPr>
        <p:txBody>
          <a:bodyPr anchorCtr="0" anchor="t" bIns="45700" lIns="91425" spcFirstLastPara="1" rIns="91425" wrap="square" tIns="45700">
            <a:spAutoFit/>
          </a:bodyPr>
          <a:lstStyle/>
          <a:p>
            <a:pPr indent="-381000" lvl="0" marL="457200" rtl="0" algn="l">
              <a:lnSpc>
                <a:spcPct val="115000"/>
              </a:lnSpc>
              <a:spcBef>
                <a:spcPts val="0"/>
              </a:spcBef>
              <a:spcAft>
                <a:spcPts val="0"/>
              </a:spcAft>
              <a:buClr>
                <a:schemeClr val="dk1"/>
              </a:buClr>
              <a:buSzPts val="2400"/>
              <a:buFont typeface="Calibri"/>
              <a:buChar char="●"/>
            </a:pPr>
            <a:r>
              <a:rPr b="1" lang="en-US" sz="1600">
                <a:solidFill>
                  <a:schemeClr val="dk1"/>
                </a:solidFill>
              </a:rPr>
              <a:t>ex) 총</a:t>
            </a:r>
            <a:r>
              <a:rPr b="1" lang="en-US" sz="1600">
                <a:solidFill>
                  <a:srgbClr val="FF0000"/>
                </a:solidFill>
              </a:rPr>
              <a:t> 15</a:t>
            </a:r>
            <a:r>
              <a:rPr b="1" lang="en-US" sz="1600">
                <a:solidFill>
                  <a:schemeClr val="dk1"/>
                </a:solidFill>
              </a:rPr>
              <a:t>개의 지표(개당 </a:t>
            </a:r>
            <a:r>
              <a:rPr b="1" lang="en-US" sz="1600">
                <a:solidFill>
                  <a:schemeClr val="hlink"/>
                </a:solidFill>
              </a:rPr>
              <a:t>1</a:t>
            </a:r>
            <a:r>
              <a:rPr b="1" lang="en-US" sz="1600">
                <a:solidFill>
                  <a:schemeClr val="dk1"/>
                </a:solidFill>
              </a:rPr>
              <a:t>점) = 만점 </a:t>
            </a:r>
            <a:r>
              <a:rPr b="1" lang="en-US" sz="1600" u="sng">
                <a:solidFill>
                  <a:srgbClr val="FF0000"/>
                </a:solidFill>
              </a:rPr>
              <a:t>15</a:t>
            </a:r>
            <a:r>
              <a:rPr b="1" lang="en-US" sz="1600">
                <a:solidFill>
                  <a:schemeClr val="dk1"/>
                </a:solidFill>
              </a:rPr>
              <a:t>점 ,  점수기준 연도별로 종목선정</a:t>
            </a:r>
            <a:endParaRPr b="1" i="0" sz="1600" u="none" cap="none" strike="noStrike">
              <a:solidFill>
                <a:schemeClr val="dk1"/>
              </a:solidFill>
              <a:latin typeface="Calibri"/>
              <a:ea typeface="Calibri"/>
              <a:cs typeface="Calibri"/>
              <a:sym typeface="Calibri"/>
            </a:endParaRPr>
          </a:p>
        </p:txBody>
      </p:sp>
      <p:graphicFrame>
        <p:nvGraphicFramePr>
          <p:cNvPr id="1318" name="Google Shape;1318;g12de9e02d04_2_143"/>
          <p:cNvGraphicFramePr/>
          <p:nvPr/>
        </p:nvGraphicFramePr>
        <p:xfrm>
          <a:off x="9682625" y="3040760"/>
          <a:ext cx="3000000" cy="3000000"/>
        </p:xfrm>
        <a:graphic>
          <a:graphicData uri="http://schemas.openxmlformats.org/drawingml/2006/table">
            <a:tbl>
              <a:tblPr>
                <a:noFill/>
                <a:tableStyleId>{EF69CBD7-71DA-46A2-8D92-3F5F9B47EF78}</a:tableStyleId>
              </a:tblPr>
              <a:tblGrid>
                <a:gridCol w="1523450"/>
                <a:gridCol w="1518100"/>
                <a:gridCol w="2303975"/>
                <a:gridCol w="3002325"/>
              </a:tblGrid>
              <a:tr h="622050">
                <a:tc>
                  <a:txBody>
                    <a:bodyPr/>
                    <a:lstStyle/>
                    <a:p>
                      <a:pPr indent="0" lvl="0" marL="0" rtl="0" algn="ctr">
                        <a:spcBef>
                          <a:spcPts val="0"/>
                        </a:spcBef>
                        <a:spcAft>
                          <a:spcPts val="0"/>
                        </a:spcAft>
                        <a:buNone/>
                      </a:pPr>
                      <a:r>
                        <a:rPr b="1" lang="en-US" sz="1500">
                          <a:solidFill>
                            <a:schemeClr val="lt1"/>
                          </a:solidFill>
                        </a:rPr>
                        <a:t>기법</a:t>
                      </a:r>
                      <a:endParaRPr b="1" sz="1500">
                        <a:solidFill>
                          <a:schemeClr val="lt1"/>
                        </a:solidFill>
                      </a:endParaRPr>
                    </a:p>
                  </a:txBody>
                  <a:tcPr marT="91425" marB="91425" marR="91425" marL="91425" anchor="ctr">
                    <a:solidFill>
                      <a:srgbClr val="9E9E9E"/>
                    </a:solidFill>
                  </a:tcPr>
                </a:tc>
                <a:tc>
                  <a:txBody>
                    <a:bodyPr/>
                    <a:lstStyle/>
                    <a:p>
                      <a:pPr indent="0" lvl="0" marL="0" rtl="0" algn="ctr">
                        <a:spcBef>
                          <a:spcPts val="0"/>
                        </a:spcBef>
                        <a:spcAft>
                          <a:spcPts val="0"/>
                        </a:spcAft>
                        <a:buNone/>
                      </a:pPr>
                      <a:r>
                        <a:rPr b="1" lang="en-US" sz="1500">
                          <a:solidFill>
                            <a:schemeClr val="lt1"/>
                          </a:solidFill>
                        </a:rPr>
                        <a:t>항목</a:t>
                      </a:r>
                      <a:endParaRPr b="1" sz="1500">
                        <a:solidFill>
                          <a:schemeClr val="lt1"/>
                        </a:solidFill>
                      </a:endParaRPr>
                    </a:p>
                  </a:txBody>
                  <a:tcPr marT="91425" marB="91425" marR="91425" marL="91425" anchor="ctr">
                    <a:solidFill>
                      <a:srgbClr val="9E9E9E"/>
                    </a:solidFill>
                  </a:tcPr>
                </a:tc>
                <a:tc>
                  <a:txBody>
                    <a:bodyPr/>
                    <a:lstStyle/>
                    <a:p>
                      <a:pPr indent="0" lvl="0" marL="0" rtl="0" algn="ctr">
                        <a:spcBef>
                          <a:spcPts val="0"/>
                        </a:spcBef>
                        <a:spcAft>
                          <a:spcPts val="0"/>
                        </a:spcAft>
                        <a:buNone/>
                      </a:pPr>
                      <a:r>
                        <a:rPr b="1" lang="en-US" sz="1500">
                          <a:solidFill>
                            <a:schemeClr val="lt1"/>
                          </a:solidFill>
                        </a:rPr>
                        <a:t>선택조건(만족=1점, </a:t>
                      </a:r>
                      <a:endParaRPr b="1" sz="1500">
                        <a:solidFill>
                          <a:schemeClr val="lt1"/>
                        </a:solidFill>
                      </a:endParaRPr>
                    </a:p>
                    <a:p>
                      <a:pPr indent="0" lvl="0" marL="0" rtl="0" algn="ctr">
                        <a:spcBef>
                          <a:spcPts val="0"/>
                        </a:spcBef>
                        <a:spcAft>
                          <a:spcPts val="0"/>
                        </a:spcAft>
                        <a:buNone/>
                      </a:pPr>
                      <a:r>
                        <a:rPr b="1" lang="en-US" sz="1500">
                          <a:solidFill>
                            <a:schemeClr val="lt1"/>
                          </a:solidFill>
                        </a:rPr>
                        <a:t>아니면 =0점)</a:t>
                      </a:r>
                      <a:endParaRPr b="1" sz="1500">
                        <a:solidFill>
                          <a:schemeClr val="lt1"/>
                        </a:solidFill>
                      </a:endParaRPr>
                    </a:p>
                  </a:txBody>
                  <a:tcPr marT="91425" marB="91425" marR="91425" marL="91425" anchor="ctr">
                    <a:solidFill>
                      <a:srgbClr val="9E9E9E"/>
                    </a:solidFill>
                  </a:tcPr>
                </a:tc>
                <a:tc>
                  <a:txBody>
                    <a:bodyPr/>
                    <a:lstStyle/>
                    <a:p>
                      <a:pPr indent="0" lvl="0" marL="0" rtl="0" algn="ctr">
                        <a:spcBef>
                          <a:spcPts val="0"/>
                        </a:spcBef>
                        <a:spcAft>
                          <a:spcPts val="0"/>
                        </a:spcAft>
                        <a:buNone/>
                      </a:pPr>
                      <a:r>
                        <a:rPr b="1" lang="en-US" sz="1500">
                          <a:solidFill>
                            <a:schemeClr val="lt1"/>
                          </a:solidFill>
                        </a:rPr>
                        <a:t>계산식</a:t>
                      </a:r>
                      <a:endParaRPr b="1" sz="1500">
                        <a:solidFill>
                          <a:schemeClr val="lt1"/>
                        </a:solidFill>
                      </a:endParaRPr>
                    </a:p>
                  </a:txBody>
                  <a:tcPr marT="91425" marB="91425" marR="91425" marL="91425" anchor="ctr">
                    <a:solidFill>
                      <a:srgbClr val="9E9E9E"/>
                    </a:solidFill>
                  </a:tcPr>
                </a:tc>
              </a:tr>
              <a:tr h="404325">
                <a:tc>
                  <a:txBody>
                    <a:bodyPr/>
                    <a:lstStyle/>
                    <a:p>
                      <a:pPr indent="0" lvl="0" marL="0" rtl="0" algn="ctr">
                        <a:spcBef>
                          <a:spcPts val="0"/>
                        </a:spcBef>
                        <a:spcAft>
                          <a:spcPts val="0"/>
                        </a:spcAft>
                        <a:buNone/>
                      </a:pPr>
                      <a:r>
                        <a:rPr lang="en-US"/>
                        <a:t>성장성기법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총자산증가율</a:t>
                      </a:r>
                      <a:endParaRPr/>
                    </a:p>
                  </a:txBody>
                  <a:tcPr marT="91425" marB="91425" marR="91425" marL="91425" anchor="ctr"/>
                </a:tc>
                <a:tc>
                  <a:txBody>
                    <a:bodyPr/>
                    <a:lstStyle/>
                    <a:p>
                      <a:pPr indent="0" lvl="0" marL="0" rtl="0" algn="ctr">
                        <a:spcBef>
                          <a:spcPts val="0"/>
                        </a:spcBef>
                        <a:spcAft>
                          <a:spcPts val="0"/>
                        </a:spcAft>
                        <a:buNone/>
                      </a:pPr>
                      <a:r>
                        <a:rPr lang="en-US"/>
                        <a:t>총자산증가율&gt;15%</a:t>
                      </a:r>
                      <a:endParaRPr/>
                    </a:p>
                  </a:txBody>
                  <a:tcPr marT="91425" marB="91425" marR="91425" marL="91425" anchor="ctr"/>
                </a:tc>
                <a:tc>
                  <a:txBody>
                    <a:bodyPr/>
                    <a:lstStyle/>
                    <a:p>
                      <a:pPr indent="0" lvl="0" marL="0" rtl="0" algn="ctr">
                        <a:spcBef>
                          <a:spcPts val="0"/>
                        </a:spcBef>
                        <a:spcAft>
                          <a:spcPts val="0"/>
                        </a:spcAft>
                        <a:buNone/>
                      </a:pPr>
                      <a:r>
                        <a:rPr lang="en-US"/>
                        <a:t>당기총자산/전기총자산</a:t>
                      </a:r>
                      <a:endParaRPr/>
                    </a:p>
                  </a:txBody>
                  <a:tcPr marT="91425" marB="91425" marR="91425" marL="91425" anchor="ctr"/>
                </a:tc>
              </a:tr>
              <a:tr h="527325">
                <a:tc>
                  <a:txBody>
                    <a:bodyPr/>
                    <a:lstStyle/>
                    <a:p>
                      <a:pPr indent="0" lvl="0" marL="0" rtl="0" algn="ctr">
                        <a:spcBef>
                          <a:spcPts val="0"/>
                        </a:spcBef>
                        <a:spcAft>
                          <a:spcPts val="0"/>
                        </a:spcAft>
                        <a:buNone/>
                      </a:pPr>
                      <a:r>
                        <a:rPr lang="en-US"/>
                        <a:t>성장성기법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순이익증가율</a:t>
                      </a:r>
                      <a:endParaRPr/>
                    </a:p>
                  </a:txBody>
                  <a:tcPr marT="91425" marB="91425" marR="91425" marL="91425" anchor="ctr"/>
                </a:tc>
                <a:tc>
                  <a:txBody>
                    <a:bodyPr/>
                    <a:lstStyle/>
                    <a:p>
                      <a:pPr indent="0" lvl="0" marL="0" rtl="0" algn="ctr">
                        <a:spcBef>
                          <a:spcPts val="0"/>
                        </a:spcBef>
                        <a:spcAft>
                          <a:spcPts val="0"/>
                        </a:spcAft>
                        <a:buNone/>
                      </a:pPr>
                      <a:r>
                        <a:rPr lang="en-US"/>
                        <a:t>순이익증가율&gt;61%</a:t>
                      </a:r>
                      <a:endParaRPr/>
                    </a:p>
                  </a:txBody>
                  <a:tcPr marT="91425" marB="91425" marR="91425" marL="91425" anchor="ctr"/>
                </a:tc>
                <a:tc>
                  <a:txBody>
                    <a:bodyPr/>
                    <a:lstStyle/>
                    <a:p>
                      <a:pPr indent="0" lvl="0" marL="0" rtl="0" algn="ctr">
                        <a:spcBef>
                          <a:spcPts val="0"/>
                        </a:spcBef>
                        <a:spcAft>
                          <a:spcPts val="0"/>
                        </a:spcAft>
                        <a:buNone/>
                      </a:pPr>
                      <a:r>
                        <a:rPr lang="en-US"/>
                        <a:t>당기순이익/전기당기순이익</a:t>
                      </a:r>
                      <a:endParaRPr/>
                    </a:p>
                  </a:txBody>
                  <a:tcPr marT="91425" marB="91425" marR="91425" marL="91425" anchor="ctr"/>
                </a:tc>
              </a:tr>
              <a:tr h="404325">
                <a:tc>
                  <a:txBody>
                    <a:bodyPr/>
                    <a:lstStyle/>
                    <a:p>
                      <a:pPr indent="0" lvl="0" marL="0" rtl="0" algn="ctr">
                        <a:spcBef>
                          <a:spcPts val="0"/>
                        </a:spcBef>
                        <a:spcAft>
                          <a:spcPts val="0"/>
                        </a:spcAft>
                        <a:buNone/>
                      </a:pPr>
                      <a:r>
                        <a:rPr lang="en-US"/>
                        <a:t>수익성기법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ROS </a:t>
                      </a:r>
                      <a:endParaRPr/>
                    </a:p>
                  </a:txBody>
                  <a:tcPr marT="91425" marB="91425" marR="91425" marL="91425" anchor="ctr"/>
                </a:tc>
                <a:tc>
                  <a:txBody>
                    <a:bodyPr/>
                    <a:lstStyle/>
                    <a:p>
                      <a:pPr indent="0" lvl="0" marL="0" rtl="0" algn="ctr">
                        <a:spcBef>
                          <a:spcPts val="0"/>
                        </a:spcBef>
                        <a:spcAft>
                          <a:spcPts val="0"/>
                        </a:spcAft>
                        <a:buNone/>
                      </a:pPr>
                      <a:r>
                        <a:rPr lang="en-US"/>
                        <a:t>ROS&gt; 5%</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당기순이익/매출액*100</a:t>
                      </a:r>
                      <a:endParaRPr/>
                    </a:p>
                  </a:txBody>
                  <a:tcPr marT="91425" marB="91425" marR="91425" marL="91425" anchor="ctr"/>
                </a:tc>
              </a:tr>
              <a:tr h="404325">
                <a:tc>
                  <a:txBody>
                    <a:bodyPr/>
                    <a:lstStyle/>
                    <a:p>
                      <a:pPr indent="0" lvl="0" marL="0" rtl="0" algn="ctr">
                        <a:spcBef>
                          <a:spcPts val="0"/>
                        </a:spcBef>
                        <a:spcAft>
                          <a:spcPts val="0"/>
                        </a:spcAft>
                        <a:buNone/>
                      </a:pPr>
                      <a:r>
                        <a:rPr lang="en-US">
                          <a:solidFill>
                            <a:schemeClr val="dk1"/>
                          </a:solidFill>
                        </a:rPr>
                        <a:t>수익성기법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ROIC</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ROIC&gt; 5%</a:t>
                      </a:r>
                      <a:endParaRPr/>
                    </a:p>
                  </a:txBody>
                  <a:tcPr marT="91425" marB="91425" marR="91425" marL="91425" anchor="ctr"/>
                </a:tc>
                <a:tc>
                  <a:txBody>
                    <a:bodyPr/>
                    <a:lstStyle/>
                    <a:p>
                      <a:pPr indent="0" lvl="0" marL="0" rtl="0" algn="ctr">
                        <a:spcBef>
                          <a:spcPts val="0"/>
                        </a:spcBef>
                        <a:spcAft>
                          <a:spcPts val="0"/>
                        </a:spcAft>
                        <a:buNone/>
                      </a:pPr>
                      <a:r>
                        <a:rPr lang="en-US"/>
                        <a:t>세후순영업이익/영업투하자본(IC)’</a:t>
                      </a:r>
                      <a:endParaRPr/>
                    </a:p>
                  </a:txBody>
                  <a:tcPr marT="91425" marB="91425" marR="91425" marL="91425" anchor="ctr"/>
                </a:tc>
              </a:tr>
              <a:tr h="593050">
                <a:tc>
                  <a:txBody>
                    <a:bodyPr/>
                    <a:lstStyle/>
                    <a:p>
                      <a:pPr indent="0" lvl="0" marL="0" rtl="0" algn="ctr">
                        <a:spcBef>
                          <a:spcPts val="0"/>
                        </a:spcBef>
                        <a:spcAft>
                          <a:spcPts val="0"/>
                        </a:spcAft>
                        <a:buNone/>
                      </a:pPr>
                      <a:r>
                        <a:rPr lang="en-US">
                          <a:solidFill>
                            <a:schemeClr val="dk1"/>
                          </a:solidFill>
                        </a:rPr>
                        <a:t>수익성기법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ROA</a:t>
                      </a:r>
                      <a:endParaRPr/>
                    </a:p>
                  </a:txBody>
                  <a:tcPr marT="91425" marB="91425" marR="91425" marL="91425" anchor="ctr"/>
                </a:tc>
                <a:tc>
                  <a:txBody>
                    <a:bodyPr/>
                    <a:lstStyle/>
                    <a:p>
                      <a:pPr indent="0" lvl="0" marL="0" rtl="0" algn="ctr">
                        <a:spcBef>
                          <a:spcPts val="0"/>
                        </a:spcBef>
                        <a:spcAft>
                          <a:spcPts val="0"/>
                        </a:spcAft>
                        <a:buNone/>
                      </a:pPr>
                      <a:r>
                        <a:rPr lang="en-US"/>
                        <a:t>ROA&gt;3%</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당기순이익/총자산*100</a:t>
                      </a:r>
                      <a:endParaRPr/>
                    </a:p>
                  </a:txBody>
                  <a:tcPr marT="91425" marB="91425" marR="91425" marL="91425" anchor="ctr"/>
                </a:tc>
              </a:tr>
              <a:tr h="404325">
                <a:tc>
                  <a:txBody>
                    <a:bodyPr/>
                    <a:lstStyle/>
                    <a:p>
                      <a:pPr indent="0" lvl="0" marL="0" rtl="0" algn="ctr">
                        <a:spcBef>
                          <a:spcPts val="0"/>
                        </a:spcBef>
                        <a:spcAft>
                          <a:spcPts val="0"/>
                        </a:spcAft>
                        <a:buNone/>
                      </a:pPr>
                      <a:r>
                        <a:rPr lang="en-US"/>
                        <a:t>시장가치기법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PSR</a:t>
                      </a:r>
                      <a:endParaRPr/>
                    </a:p>
                  </a:txBody>
                  <a:tcPr marT="91425" marB="91425" marR="91425" marL="91425" anchor="ctr"/>
                </a:tc>
                <a:tc>
                  <a:txBody>
                    <a:bodyPr/>
                    <a:lstStyle/>
                    <a:p>
                      <a:pPr indent="0" lvl="0" marL="0" rtl="0" algn="ctr">
                        <a:spcBef>
                          <a:spcPts val="0"/>
                        </a:spcBef>
                        <a:spcAft>
                          <a:spcPts val="0"/>
                        </a:spcAft>
                        <a:buNone/>
                      </a:pPr>
                      <a:r>
                        <a:rPr lang="en-US"/>
                        <a:t>PSR&gt;5%</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highlight>
                            <a:srgbClr val="FFFFFF"/>
                          </a:highlight>
                        </a:rPr>
                        <a:t>시가총액/매출액</a:t>
                      </a:r>
                      <a:endParaRPr/>
                    </a:p>
                  </a:txBody>
                  <a:tcPr marT="91425" marB="91425" marR="91425" marL="91425" anchor="ctr"/>
                </a:tc>
              </a:tr>
              <a:tr h="622050">
                <a:tc>
                  <a:txBody>
                    <a:bodyPr/>
                    <a:lstStyle/>
                    <a:p>
                      <a:pPr indent="0" lvl="0" marL="0" rtl="0" algn="ctr">
                        <a:spcBef>
                          <a:spcPts val="0"/>
                        </a:spcBef>
                        <a:spcAft>
                          <a:spcPts val="0"/>
                        </a:spcAft>
                        <a:buNone/>
                      </a:pPr>
                      <a:r>
                        <a:rPr lang="en-US"/>
                        <a:t>시장가치기법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EPS</a:t>
                      </a:r>
                      <a:endParaRPr/>
                    </a:p>
                  </a:txBody>
                  <a:tcPr marT="91425" marB="91425" marR="91425" marL="91425" anchor="ctr"/>
                </a:tc>
                <a:tc>
                  <a:txBody>
                    <a:bodyPr/>
                    <a:lstStyle/>
                    <a:p>
                      <a:pPr indent="0" lvl="0" marL="0" rtl="0" algn="ctr">
                        <a:spcBef>
                          <a:spcPts val="0"/>
                        </a:spcBef>
                        <a:spcAft>
                          <a:spcPts val="0"/>
                        </a:spcAft>
                        <a:buNone/>
                      </a:pPr>
                      <a:r>
                        <a:rPr lang="en-US"/>
                        <a:t>EPS&gt;10%</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highlight>
                            <a:srgbClr val="FFFFFF"/>
                          </a:highlight>
                        </a:rPr>
                        <a:t>당기순이익/발행주식수</a:t>
                      </a:r>
                      <a:endParaRPr/>
                    </a:p>
                  </a:txBody>
                  <a:tcPr marT="91425" marB="91425" marR="91425" marL="91425" anchor="ctr"/>
                </a:tc>
              </a:tr>
              <a:tr h="404325">
                <a:tc>
                  <a:txBody>
                    <a:bodyPr/>
                    <a:lstStyle/>
                    <a:p>
                      <a:pPr indent="0" lvl="0" marL="0" rtl="0" algn="ctr">
                        <a:spcBef>
                          <a:spcPts val="0"/>
                        </a:spcBef>
                        <a:spcAft>
                          <a:spcPts val="0"/>
                        </a:spcAft>
                        <a:buNone/>
                      </a:pPr>
                      <a:r>
                        <a:rPr lang="en-US">
                          <a:solidFill>
                            <a:schemeClr val="dk1"/>
                          </a:solidFill>
                        </a:rPr>
                        <a:t>유동성기법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당좌비율</a:t>
                      </a:r>
                      <a:endParaRPr/>
                    </a:p>
                  </a:txBody>
                  <a:tcPr marT="91425" marB="91425" marR="91425" marL="91425" anchor="ctr"/>
                </a:tc>
                <a:tc>
                  <a:txBody>
                    <a:bodyPr/>
                    <a:lstStyle/>
                    <a:p>
                      <a:pPr indent="0" lvl="0" marL="0" rtl="0" algn="ctr">
                        <a:spcBef>
                          <a:spcPts val="0"/>
                        </a:spcBef>
                        <a:spcAft>
                          <a:spcPts val="0"/>
                        </a:spcAft>
                        <a:buNone/>
                      </a:pPr>
                      <a:r>
                        <a:rPr lang="en-US"/>
                        <a:t>당좌비율&gt;=130%</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highlight>
                            <a:srgbClr val="FFFFFF"/>
                          </a:highlight>
                        </a:rPr>
                        <a:t>(당좌자산/유동부채)*100</a:t>
                      </a:r>
                      <a:endParaRPr/>
                    </a:p>
                  </a:txBody>
                  <a:tcPr marT="91425" marB="91425" marR="91425" marL="91425" anchor="ctr"/>
                </a:tc>
              </a:tr>
              <a:tr h="404325">
                <a:tc>
                  <a:txBody>
                    <a:bodyPr/>
                    <a:lstStyle/>
                    <a:p>
                      <a:pPr indent="0" lvl="0" marL="0" rtl="0" algn="ctr">
                        <a:spcBef>
                          <a:spcPts val="0"/>
                        </a:spcBef>
                        <a:spcAft>
                          <a:spcPts val="0"/>
                        </a:spcAft>
                        <a:buNone/>
                      </a:pPr>
                      <a:r>
                        <a:rPr lang="en-US"/>
                        <a:t>유동성기법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유보율 </a:t>
                      </a:r>
                      <a:endParaRPr/>
                    </a:p>
                  </a:txBody>
                  <a:tcPr marT="91425" marB="91425" marR="91425" marL="91425" anchor="ctr"/>
                </a:tc>
                <a:tc>
                  <a:txBody>
                    <a:bodyPr/>
                    <a:lstStyle/>
                    <a:p>
                      <a:pPr indent="0" lvl="0" marL="0" rtl="0" algn="ctr">
                        <a:spcBef>
                          <a:spcPts val="0"/>
                        </a:spcBef>
                        <a:spcAft>
                          <a:spcPts val="0"/>
                        </a:spcAft>
                        <a:buNone/>
                      </a:pPr>
                      <a:r>
                        <a:rPr lang="en-US"/>
                        <a:t>유보율&gt;=180%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잉여금/납입자본금</a:t>
                      </a:r>
                      <a:endParaRPr/>
                    </a:p>
                  </a:txBody>
                  <a:tcPr marT="91425" marB="91425" marR="91425" marL="91425" anchor="ctr"/>
                </a:tc>
              </a:tr>
              <a:tr h="404325">
                <a:tc>
                  <a:txBody>
                    <a:bodyPr/>
                    <a:lstStyle/>
                    <a:p>
                      <a:pPr indent="0" lvl="0" marL="0" rtl="0" algn="ctr">
                        <a:spcBef>
                          <a:spcPts val="0"/>
                        </a:spcBef>
                        <a:spcAft>
                          <a:spcPts val="0"/>
                        </a:spcAft>
                        <a:buNone/>
                      </a:pPr>
                      <a:r>
                        <a:rPr lang="en-US">
                          <a:solidFill>
                            <a:schemeClr val="dk1"/>
                          </a:solidFill>
                        </a:rPr>
                        <a:t>활동성기법</a:t>
                      </a:r>
                      <a:endParaRPr/>
                    </a:p>
                  </a:txBody>
                  <a:tcPr marT="91425" marB="91425" marR="91425" marL="91425" anchor="ctr"/>
                </a:tc>
                <a:tc>
                  <a:txBody>
                    <a:bodyPr/>
                    <a:lstStyle/>
                    <a:p>
                      <a:pPr indent="0" lvl="0" marL="0" rtl="0" algn="ctr">
                        <a:spcBef>
                          <a:spcPts val="0"/>
                        </a:spcBef>
                        <a:spcAft>
                          <a:spcPts val="0"/>
                        </a:spcAft>
                        <a:buNone/>
                      </a:pPr>
                      <a:r>
                        <a:rPr lang="en-US"/>
                        <a:t>총자산회전율</a:t>
                      </a:r>
                      <a:endParaRPr/>
                    </a:p>
                  </a:txBody>
                  <a:tcPr marT="91425" marB="91425" marR="91425" marL="91425" anchor="ctr"/>
                </a:tc>
                <a:tc>
                  <a:txBody>
                    <a:bodyPr/>
                    <a:lstStyle/>
                    <a:p>
                      <a:pPr indent="0" lvl="0" marL="0" rtl="0" algn="ctr">
                        <a:spcBef>
                          <a:spcPts val="0"/>
                        </a:spcBef>
                        <a:spcAft>
                          <a:spcPts val="0"/>
                        </a:spcAft>
                        <a:buNone/>
                      </a:pPr>
                      <a:r>
                        <a:rPr lang="en-US"/>
                        <a:t>총자산회전율&gt;80%</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latin typeface="Calibri"/>
                          <a:ea typeface="Calibri"/>
                          <a:cs typeface="Calibri"/>
                          <a:sym typeface="Calibri"/>
                        </a:rPr>
                        <a:t>매출액/총자산</a:t>
                      </a:r>
                      <a:endParaRPr/>
                    </a:p>
                  </a:txBody>
                  <a:tcPr marT="91425" marB="91425" marR="91425" marL="91425" anchor="ctr"/>
                </a:tc>
              </a:tr>
              <a:tr h="622050">
                <a:tc>
                  <a:txBody>
                    <a:bodyPr/>
                    <a:lstStyle/>
                    <a:p>
                      <a:pPr indent="0" lvl="0" marL="0" rtl="0" algn="ctr">
                        <a:spcBef>
                          <a:spcPts val="0"/>
                        </a:spcBef>
                        <a:spcAft>
                          <a:spcPts val="0"/>
                        </a:spcAft>
                        <a:buNone/>
                      </a:pPr>
                      <a:r>
                        <a:rPr lang="en-US"/>
                        <a:t>레버리지기법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비유동 </a:t>
                      </a:r>
                      <a:endParaRPr>
                        <a:solidFill>
                          <a:schemeClr val="dk1"/>
                        </a:solidFill>
                      </a:endParaRPr>
                    </a:p>
                    <a:p>
                      <a:pPr indent="0" lvl="0" marL="0" rtl="0" algn="ctr">
                        <a:spcBef>
                          <a:spcPts val="0"/>
                        </a:spcBef>
                        <a:spcAft>
                          <a:spcPts val="0"/>
                        </a:spcAft>
                        <a:buNone/>
                      </a:pPr>
                      <a:r>
                        <a:rPr lang="en-US">
                          <a:solidFill>
                            <a:schemeClr val="dk1"/>
                          </a:solidFill>
                        </a:rPr>
                        <a:t>장기 적합률</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60%&lt;=비유동장기적합률</a:t>
                      </a:r>
                      <a:endParaRPr>
                        <a:solidFill>
                          <a:schemeClr val="dk1"/>
                        </a:solidFill>
                      </a:endParaRPr>
                    </a:p>
                    <a:p>
                      <a:pPr indent="0" lvl="0" marL="0" rtl="0" algn="ctr">
                        <a:spcBef>
                          <a:spcPts val="0"/>
                        </a:spcBef>
                        <a:spcAft>
                          <a:spcPts val="0"/>
                        </a:spcAft>
                        <a:buNone/>
                      </a:pPr>
                      <a:r>
                        <a:rPr lang="en-US">
                          <a:solidFill>
                            <a:schemeClr val="dk1"/>
                          </a:solidFill>
                        </a:rPr>
                        <a:t>&lt;150%</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highlight>
                            <a:srgbClr val="FFFFFF"/>
                          </a:highlight>
                        </a:rPr>
                        <a:t>비유동자산/자본+비유동부채</a:t>
                      </a:r>
                      <a:endParaRPr/>
                    </a:p>
                  </a:txBody>
                  <a:tcPr marT="91425" marB="91425" marR="91425" marL="91425" anchor="ctr"/>
                </a:tc>
              </a:tr>
              <a:tr h="622050">
                <a:tc>
                  <a:txBody>
                    <a:bodyPr/>
                    <a:lstStyle/>
                    <a:p>
                      <a:pPr indent="0" lvl="0" marL="0" rtl="0" algn="ctr">
                        <a:spcBef>
                          <a:spcPts val="0"/>
                        </a:spcBef>
                        <a:spcAft>
                          <a:spcPts val="0"/>
                        </a:spcAft>
                        <a:buNone/>
                      </a:pPr>
                      <a:r>
                        <a:rPr lang="en-US">
                          <a:solidFill>
                            <a:schemeClr val="dk1"/>
                          </a:solidFill>
                        </a:rPr>
                        <a:t>레버리지기법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영업이익</a:t>
                      </a:r>
                      <a:endParaRPr>
                        <a:solidFill>
                          <a:schemeClr val="dk1"/>
                        </a:solidFill>
                      </a:endParaRPr>
                    </a:p>
                    <a:p>
                      <a:pPr indent="0" lvl="0" marL="0" rtl="0" algn="ctr">
                        <a:spcBef>
                          <a:spcPts val="0"/>
                        </a:spcBef>
                        <a:spcAft>
                          <a:spcPts val="0"/>
                        </a:spcAft>
                        <a:buNone/>
                      </a:pPr>
                      <a:r>
                        <a:rPr lang="en-US">
                          <a:solidFill>
                            <a:schemeClr val="dk1"/>
                          </a:solidFill>
                        </a:rPr>
                        <a:t>이자보상비율</a:t>
                      </a:r>
                      <a:endParaRPr/>
                    </a:p>
                  </a:txBody>
                  <a:tcPr marT="91425" marB="91425" marR="91425" marL="91425" anchor="ctr"/>
                </a:tc>
                <a:tc>
                  <a:txBody>
                    <a:bodyPr/>
                    <a:lstStyle/>
                    <a:p>
                      <a:pPr indent="0" lvl="0" marL="0" rtl="0" algn="ctr">
                        <a:spcBef>
                          <a:spcPts val="0"/>
                        </a:spcBef>
                        <a:spcAft>
                          <a:spcPts val="0"/>
                        </a:spcAft>
                        <a:buNone/>
                      </a:pPr>
                      <a:r>
                        <a:rPr lang="en-US"/>
                        <a:t>영업이익이자보상비율</a:t>
                      </a:r>
                      <a:endParaRPr/>
                    </a:p>
                    <a:p>
                      <a:pPr indent="0" lvl="0" marL="0" rtl="0" algn="ctr">
                        <a:spcBef>
                          <a:spcPts val="0"/>
                        </a:spcBef>
                        <a:spcAft>
                          <a:spcPts val="0"/>
                        </a:spcAft>
                        <a:buNone/>
                      </a:pPr>
                      <a:r>
                        <a:rPr lang="en-US"/>
                        <a:t>&lt;=100%</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highlight>
                            <a:srgbClr val="FFFFFF"/>
                          </a:highlight>
                        </a:rPr>
                        <a:t>(영업이익/이자비용)*100</a:t>
                      </a:r>
                      <a:endParaRPr/>
                    </a:p>
                  </a:txBody>
                  <a:tcPr marT="91425" marB="91425" marR="91425" marL="91425" anchor="ctr"/>
                </a:tc>
              </a:tr>
              <a:tr h="622050">
                <a:tc>
                  <a:txBody>
                    <a:bodyPr/>
                    <a:lstStyle/>
                    <a:p>
                      <a:pPr indent="0" lvl="0" marL="0" rtl="0" algn="ctr">
                        <a:spcBef>
                          <a:spcPts val="0"/>
                        </a:spcBef>
                        <a:spcAft>
                          <a:spcPts val="0"/>
                        </a:spcAft>
                        <a:buNone/>
                      </a:pPr>
                      <a:r>
                        <a:rPr lang="en-US">
                          <a:solidFill>
                            <a:schemeClr val="dk1"/>
                          </a:solidFill>
                        </a:rPr>
                        <a:t>레버리지기법</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영업활동현금흐름이자보상비율</a:t>
                      </a:r>
                      <a:endParaRPr/>
                    </a:p>
                  </a:txBody>
                  <a:tcPr marT="91425" marB="91425" marR="91425" marL="91425" anchor="ctr"/>
                </a:tc>
                <a:tc>
                  <a:txBody>
                    <a:bodyPr/>
                    <a:lstStyle/>
                    <a:p>
                      <a:pPr indent="0" lvl="0" marL="0" rtl="0" algn="ctr">
                        <a:spcBef>
                          <a:spcPts val="0"/>
                        </a:spcBef>
                        <a:spcAft>
                          <a:spcPts val="0"/>
                        </a:spcAft>
                        <a:buNone/>
                      </a:pPr>
                      <a:r>
                        <a:rPr lang="en-US"/>
                        <a:t>영업활동현금흐름이자보상비율&gt;100%</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highlight>
                            <a:srgbClr val="FFFFFF"/>
                          </a:highlight>
                        </a:rPr>
                        <a:t>(영업활동현금흐름/이자비용)*10</a:t>
                      </a:r>
                      <a:endParaRPr/>
                    </a:p>
                  </a:txBody>
                  <a:tcPr marT="91425" marB="91425" marR="91425" marL="91425" anchor="ctr"/>
                </a:tc>
              </a:tr>
            </a:tbl>
          </a:graphicData>
        </a:graphic>
      </p:graphicFrame>
      <p:sp>
        <p:nvSpPr>
          <p:cNvPr id="1319" name="Google Shape;1319;g12de9e02d04_2_143"/>
          <p:cNvSpPr txBox="1"/>
          <p:nvPr/>
        </p:nvSpPr>
        <p:spPr>
          <a:xfrm>
            <a:off x="9580500" y="2471200"/>
            <a:ext cx="85521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600">
                <a:solidFill>
                  <a:schemeClr val="dk2"/>
                </a:solidFill>
                <a:latin typeface="Calibri"/>
                <a:ea typeface="Calibri"/>
                <a:cs typeface="Calibri"/>
                <a:sym typeface="Calibri"/>
              </a:rPr>
              <a:t>[새로운 재무지표 </a:t>
            </a:r>
            <a:r>
              <a:rPr b="1" lang="en-US" sz="2600" u="sng">
                <a:solidFill>
                  <a:srgbClr val="FF0000"/>
                </a:solidFill>
                <a:latin typeface="Calibri"/>
                <a:ea typeface="Calibri"/>
                <a:cs typeface="Calibri"/>
                <a:sym typeface="Calibri"/>
              </a:rPr>
              <a:t>13</a:t>
            </a:r>
            <a:r>
              <a:rPr b="1" lang="en-US" sz="2600">
                <a:solidFill>
                  <a:schemeClr val="dk2"/>
                </a:solidFill>
                <a:latin typeface="Calibri"/>
                <a:ea typeface="Calibri"/>
                <a:cs typeface="Calibri"/>
                <a:sym typeface="Calibri"/>
              </a:rPr>
              <a:t>개 </a:t>
            </a:r>
            <a:r>
              <a:rPr b="1" lang="en-US" sz="2600" u="sng">
                <a:solidFill>
                  <a:srgbClr val="FF0000"/>
                </a:solidFill>
                <a:latin typeface="Calibri"/>
                <a:ea typeface="Calibri"/>
                <a:cs typeface="Calibri"/>
                <a:sym typeface="Calibri"/>
              </a:rPr>
              <a:t>추가</a:t>
            </a:r>
            <a:r>
              <a:rPr b="1" lang="en-US" sz="2600">
                <a:solidFill>
                  <a:schemeClr val="dk2"/>
                </a:solidFill>
                <a:latin typeface="Calibri"/>
                <a:ea typeface="Calibri"/>
                <a:cs typeface="Calibri"/>
                <a:sym typeface="Calibri"/>
              </a:rPr>
              <a:t>]</a:t>
            </a:r>
            <a:endParaRPr b="1" i="0" sz="2600" u="none" cap="none" strike="noStrike">
              <a:solidFill>
                <a:schemeClr val="dk2"/>
              </a:solidFill>
              <a:latin typeface="Calibri"/>
              <a:ea typeface="Calibri"/>
              <a:cs typeface="Calibri"/>
              <a:sym typeface="Calibri"/>
            </a:endParaRPr>
          </a:p>
        </p:txBody>
      </p:sp>
      <p:sp>
        <p:nvSpPr>
          <p:cNvPr id="1320" name="Google Shape;1320;g12de9e02d04_2_143"/>
          <p:cNvSpPr txBox="1"/>
          <p:nvPr/>
        </p:nvSpPr>
        <p:spPr>
          <a:xfrm>
            <a:off x="295950" y="2385400"/>
            <a:ext cx="85521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600">
                <a:solidFill>
                  <a:schemeClr val="dk1"/>
                </a:solidFill>
                <a:latin typeface="Calibri"/>
                <a:ea typeface="Calibri"/>
                <a:cs typeface="Calibri"/>
                <a:sym typeface="Calibri"/>
              </a:rPr>
              <a:t>[가치투자대가(버핏,그레이엄,린치) 지표 </a:t>
            </a:r>
            <a:r>
              <a:rPr b="1" lang="en-US" sz="2600" u="sng">
                <a:solidFill>
                  <a:srgbClr val="FF0000"/>
                </a:solidFill>
                <a:latin typeface="Calibri"/>
                <a:ea typeface="Calibri"/>
                <a:cs typeface="Calibri"/>
                <a:sym typeface="Calibri"/>
              </a:rPr>
              <a:t>15</a:t>
            </a:r>
            <a:r>
              <a:rPr b="1" lang="en-US" sz="2600">
                <a:solidFill>
                  <a:schemeClr val="dk1"/>
                </a:solidFill>
                <a:latin typeface="Calibri"/>
                <a:ea typeface="Calibri"/>
                <a:cs typeface="Calibri"/>
                <a:sym typeface="Calibri"/>
              </a:rPr>
              <a:t>개 ]</a:t>
            </a:r>
            <a:endParaRPr b="1" i="0" sz="2600" u="none" cap="none" strike="noStrike">
              <a:solidFill>
                <a:schemeClr val="dk1"/>
              </a:solidFill>
              <a:latin typeface="Calibri"/>
              <a:ea typeface="Calibri"/>
              <a:cs typeface="Calibri"/>
              <a:sym typeface="Calibri"/>
            </a:endParaRPr>
          </a:p>
        </p:txBody>
      </p:sp>
      <p:sp>
        <p:nvSpPr>
          <p:cNvPr id="1321" name="Google Shape;1321;g12de9e02d04_2_143"/>
          <p:cNvSpPr txBox="1"/>
          <p:nvPr/>
        </p:nvSpPr>
        <p:spPr>
          <a:xfrm>
            <a:off x="5566250" y="468088"/>
            <a:ext cx="9939000" cy="1108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39 레이어 :3대거장 사진 지우고 </a:t>
            </a:r>
            <a:endParaRPr b="1" sz="2000"/>
          </a:p>
          <a:p>
            <a:pPr indent="0" lvl="0" marL="0" rtl="0" algn="l">
              <a:spcBef>
                <a:spcPts val="0"/>
              </a:spcBef>
              <a:spcAft>
                <a:spcPts val="0"/>
              </a:spcAft>
              <a:buNone/>
            </a:pPr>
            <a:r>
              <a:rPr b="1" lang="en-US" sz="2000"/>
              <a:t>표를 이쁘게 만들어서 + 추가하는 것처럼 표시하는게 좋겠다.</a:t>
            </a:r>
            <a:endParaRPr b="1" sz="2000"/>
          </a:p>
          <a:p>
            <a:pPr indent="0" lvl="0" marL="0" rtl="0" algn="l">
              <a:spcBef>
                <a:spcPts val="0"/>
              </a:spcBef>
              <a:spcAft>
                <a:spcPts val="0"/>
              </a:spcAft>
              <a:buNone/>
            </a:pPr>
            <a:r>
              <a:rPr b="1" lang="en-US" sz="2000"/>
              <a:t>점수화와 특이사항은 진짜 간단하게 적고</a:t>
            </a:r>
            <a:r>
              <a:rPr b="1" lang="en-US" sz="2000"/>
              <a:t> </a:t>
            </a:r>
            <a:r>
              <a:rPr b="1" lang="en-US" sz="2000"/>
              <a:t>대본으로</a:t>
            </a:r>
            <a:endParaRPr b="1" sz="2000"/>
          </a:p>
        </p:txBody>
      </p:sp>
      <p:sp>
        <p:nvSpPr>
          <p:cNvPr id="1322" name="Google Shape;1322;g12de9e02d04_2_143"/>
          <p:cNvSpPr txBox="1"/>
          <p:nvPr/>
        </p:nvSpPr>
        <p:spPr>
          <a:xfrm>
            <a:off x="15505250" y="2471200"/>
            <a:ext cx="30000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500">
              <a:solidFill>
                <a:schemeClr val="dk1"/>
              </a:solidFill>
              <a:latin typeface="Calibri"/>
              <a:ea typeface="Calibri"/>
              <a:cs typeface="Calibri"/>
              <a:sym typeface="Calibri"/>
            </a:endParaRPr>
          </a:p>
          <a:p>
            <a:pPr indent="0" lvl="0" marL="457200" rtl="0" algn="l">
              <a:spcBef>
                <a:spcPts val="0"/>
              </a:spcBef>
              <a:spcAft>
                <a:spcPts val="0"/>
              </a:spcAft>
              <a:buNone/>
            </a:pPr>
            <a:r>
              <a:rPr b="1" lang="en-US" sz="1500">
                <a:solidFill>
                  <a:schemeClr val="dk1"/>
                </a:solidFill>
                <a:latin typeface="Calibri"/>
                <a:ea typeface="Calibri"/>
                <a:cs typeface="Calibri"/>
                <a:sym typeface="Calibri"/>
              </a:rPr>
              <a:t>한국 FPSB 투자설계 참고</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g12d733afbcc_1_415"/>
          <p:cNvSpPr/>
          <p:nvPr/>
        </p:nvSpPr>
        <p:spPr>
          <a:xfrm>
            <a:off x="2286" y="0"/>
            <a:ext cx="18283500" cy="10287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문구, 봉투이(가) 표시된 사진&#10;&#10;자동 생성된 설명" id="273" name="Google Shape;273;g12d733afbcc_1_415"/>
          <p:cNvPicPr preferRelativeResize="0"/>
          <p:nvPr/>
        </p:nvPicPr>
        <p:blipFill rotWithShape="1">
          <a:blip r:embed="rId3">
            <a:alphaModFix amt="50000"/>
          </a:blip>
          <a:srcRect b="17393" l="0" r="0" t="17170"/>
          <a:stretch/>
        </p:blipFill>
        <p:spPr>
          <a:xfrm>
            <a:off x="0" y="0"/>
            <a:ext cx="18283428" cy="10284322"/>
          </a:xfrm>
          <a:prstGeom prst="rect">
            <a:avLst/>
          </a:prstGeom>
          <a:gradFill>
            <a:gsLst>
              <a:gs pos="0">
                <a:schemeClr val="dk1"/>
              </a:gs>
              <a:gs pos="100000">
                <a:schemeClr val="dk1"/>
              </a:gs>
            </a:gsLst>
            <a:lin ang="0" scaled="0"/>
          </a:gradFill>
          <a:ln>
            <a:noFill/>
          </a:ln>
        </p:spPr>
      </p:pic>
      <p:sp>
        <p:nvSpPr>
          <p:cNvPr id="274" name="Google Shape;274;g12d733afbcc_1_415"/>
          <p:cNvSpPr txBox="1"/>
          <p:nvPr/>
        </p:nvSpPr>
        <p:spPr>
          <a:xfrm>
            <a:off x="1328738" y="1128713"/>
            <a:ext cx="41148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FFCC00"/>
                </a:solidFill>
                <a:latin typeface="Arial"/>
                <a:ea typeface="Arial"/>
                <a:cs typeface="Arial"/>
                <a:sym typeface="Arial"/>
              </a:rPr>
              <a:t>프로젝트 개요</a:t>
            </a:r>
            <a:endParaRPr b="0" i="0" sz="1400" u="none" cap="none" strike="noStrike">
              <a:solidFill>
                <a:srgbClr val="000000"/>
              </a:solidFill>
              <a:latin typeface="Arial"/>
              <a:ea typeface="Arial"/>
              <a:cs typeface="Arial"/>
              <a:sym typeface="Arial"/>
            </a:endParaRPr>
          </a:p>
        </p:txBody>
      </p:sp>
      <p:sp>
        <p:nvSpPr>
          <p:cNvPr id="275" name="Google Shape;275;g12d733afbcc_1_415"/>
          <p:cNvSpPr/>
          <p:nvPr/>
        </p:nvSpPr>
        <p:spPr>
          <a:xfrm>
            <a:off x="1414461" y="2604693"/>
            <a:ext cx="3726600" cy="95700"/>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276" name="Google Shape;276;g12d733afbcc_1_415"/>
          <p:cNvSpPr txBox="1"/>
          <p:nvPr/>
        </p:nvSpPr>
        <p:spPr>
          <a:xfrm>
            <a:off x="1328738" y="2857499"/>
            <a:ext cx="3200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선정 이유와 기본 이론 설명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326" name="Shape 1326"/>
        <p:cNvGrpSpPr/>
        <p:nvPr/>
      </p:nvGrpSpPr>
      <p:grpSpPr>
        <a:xfrm>
          <a:off x="0" y="0"/>
          <a:ext cx="0" cy="0"/>
          <a:chOff x="0" y="0"/>
          <a:chExt cx="0" cy="0"/>
        </a:xfrm>
      </p:grpSpPr>
      <p:pic>
        <p:nvPicPr>
          <p:cNvPr id="1327" name="Google Shape;1327;g12cceb433f2_3_27"/>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328" name="Google Shape;1328;g12cceb433f2_3_27"/>
          <p:cNvGrpSpPr/>
          <p:nvPr/>
        </p:nvGrpSpPr>
        <p:grpSpPr>
          <a:xfrm>
            <a:off x="16526181" y="641870"/>
            <a:ext cx="1644349" cy="760643"/>
            <a:chOff x="16526181" y="641870"/>
            <a:chExt cx="1644349" cy="760643"/>
          </a:xfrm>
        </p:grpSpPr>
        <p:grpSp>
          <p:nvGrpSpPr>
            <p:cNvPr id="1329" name="Google Shape;1329;g12cceb433f2_3_27"/>
            <p:cNvGrpSpPr/>
            <p:nvPr/>
          </p:nvGrpSpPr>
          <p:grpSpPr>
            <a:xfrm>
              <a:off x="16526181" y="641870"/>
              <a:ext cx="760643" cy="760643"/>
              <a:chOff x="16526181" y="641870"/>
              <a:chExt cx="760643" cy="760643"/>
            </a:xfrm>
          </p:grpSpPr>
          <p:pic>
            <p:nvPicPr>
              <p:cNvPr id="1330" name="Google Shape;1330;g12cceb433f2_3_27"/>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331" name="Google Shape;1331;g12cceb433f2_3_27"/>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332" name="Google Shape;1332;g12cceb433f2_3_27"/>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333" name="Google Shape;1333;g12cceb433f2_3_2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334" name="Google Shape;1334;g12cceb433f2_3_27"/>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335" name="Google Shape;1335;g12cceb433f2_3_27"/>
          <p:cNvGrpSpPr/>
          <p:nvPr/>
        </p:nvGrpSpPr>
        <p:grpSpPr>
          <a:xfrm>
            <a:off x="16526181" y="641870"/>
            <a:ext cx="1644349" cy="760643"/>
            <a:chOff x="16526181" y="641870"/>
            <a:chExt cx="1644349" cy="760643"/>
          </a:xfrm>
        </p:grpSpPr>
        <p:grpSp>
          <p:nvGrpSpPr>
            <p:cNvPr id="1336" name="Google Shape;1336;g12cceb433f2_3_27"/>
            <p:cNvGrpSpPr/>
            <p:nvPr/>
          </p:nvGrpSpPr>
          <p:grpSpPr>
            <a:xfrm>
              <a:off x="16526181" y="641870"/>
              <a:ext cx="760643" cy="760643"/>
              <a:chOff x="16526181" y="641870"/>
              <a:chExt cx="760643" cy="760643"/>
            </a:xfrm>
          </p:grpSpPr>
          <p:pic>
            <p:nvPicPr>
              <p:cNvPr id="1337" name="Google Shape;1337;g12cceb433f2_3_27"/>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338" name="Google Shape;1338;g12cceb433f2_3_27"/>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339" name="Google Shape;1339;g12cceb433f2_3_27"/>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rgbClr val="000000"/>
                </a:solidFill>
                <a:latin typeface="Calibri"/>
                <a:ea typeface="Calibri"/>
                <a:cs typeface="Calibri"/>
                <a:sym typeface="Calibri"/>
              </a:endParaRPr>
            </a:p>
          </p:txBody>
        </p:sp>
      </p:grpSp>
      <p:sp>
        <p:nvSpPr>
          <p:cNvPr id="1340" name="Google Shape;1340;g12cceb433f2_3_27"/>
          <p:cNvSpPr txBox="1"/>
          <p:nvPr/>
        </p:nvSpPr>
        <p:spPr>
          <a:xfrm>
            <a:off x="651005" y="75083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선정과정 특이사항(</a:t>
            </a:r>
            <a:r>
              <a:rPr lang="en-US" sz="4000"/>
              <a:t>참고용)</a:t>
            </a:r>
            <a:endParaRPr b="0" i="0" sz="1400" u="none" cap="none" strike="noStrike">
              <a:solidFill>
                <a:srgbClr val="000000"/>
              </a:solidFill>
              <a:latin typeface="Arial"/>
              <a:ea typeface="Arial"/>
              <a:cs typeface="Arial"/>
              <a:sym typeface="Arial"/>
            </a:endParaRPr>
          </a:p>
        </p:txBody>
      </p:sp>
      <p:sp>
        <p:nvSpPr>
          <p:cNvPr id="1341" name="Google Shape;1341;g12cceb433f2_3_27"/>
          <p:cNvSpPr txBox="1"/>
          <p:nvPr/>
        </p:nvSpPr>
        <p:spPr>
          <a:xfrm>
            <a:off x="1578600" y="1943725"/>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3대 거장 재무기법 에서 가져올수 없는 재무 기법항목을 추가했다.</a:t>
            </a:r>
            <a:endParaRPr b="1" i="0" sz="2400" u="none" cap="none" strike="noStrike">
              <a:solidFill>
                <a:schemeClr val="dk1"/>
              </a:solidFill>
              <a:latin typeface="Calibri"/>
              <a:ea typeface="Calibri"/>
              <a:cs typeface="Calibri"/>
              <a:sym typeface="Calibri"/>
            </a:endParaRPr>
          </a:p>
        </p:txBody>
      </p:sp>
      <p:sp>
        <p:nvSpPr>
          <p:cNvPr id="1342" name="Google Shape;1342;g12cceb433f2_3_27"/>
          <p:cNvSpPr txBox="1"/>
          <p:nvPr/>
        </p:nvSpPr>
        <p:spPr>
          <a:xfrm>
            <a:off x="1732550" y="3052013"/>
            <a:ext cx="6219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한국 FPSB 투자설계 참고</a:t>
            </a:r>
            <a:endParaRPr b="1" i="0" sz="1800" u="none" cap="none" strike="noStrike">
              <a:solidFill>
                <a:srgbClr val="000000"/>
              </a:solidFill>
              <a:latin typeface="Calibri"/>
              <a:ea typeface="Calibri"/>
              <a:cs typeface="Calibri"/>
              <a:sym typeface="Calibri"/>
            </a:endParaRPr>
          </a:p>
        </p:txBody>
      </p:sp>
      <p:sp>
        <p:nvSpPr>
          <p:cNvPr id="1343" name="Google Shape;1343;g12cceb433f2_3_27"/>
          <p:cNvSpPr txBox="1"/>
          <p:nvPr/>
        </p:nvSpPr>
        <p:spPr>
          <a:xfrm>
            <a:off x="10137125" y="2383775"/>
            <a:ext cx="6219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수익성 , 성장성, 시장가치, 유동성, 레버리지, 활동성</a:t>
            </a:r>
            <a:endParaRPr b="1" i="0" sz="1800" u="none" cap="none" strike="noStrike">
              <a:solidFill>
                <a:srgbClr val="000000"/>
              </a:solidFill>
              <a:latin typeface="Calibri"/>
              <a:ea typeface="Calibri"/>
              <a:cs typeface="Calibri"/>
              <a:sym typeface="Calibri"/>
            </a:endParaRPr>
          </a:p>
        </p:txBody>
      </p:sp>
      <p:sp>
        <p:nvSpPr>
          <p:cNvPr id="1344" name="Google Shape;1344;g12cceb433f2_3_27"/>
          <p:cNvSpPr/>
          <p:nvPr/>
        </p:nvSpPr>
        <p:spPr>
          <a:xfrm>
            <a:off x="3595275" y="4794412"/>
            <a:ext cx="823800" cy="911075"/>
          </a:xfrm>
          <a:custGeom>
            <a:rect b="b" l="l" r="r" t="t"/>
            <a:pathLst>
              <a:path extrusionOk="0" h="269" w="296">
                <a:moveTo>
                  <a:pt x="143" y="0"/>
                </a:moveTo>
                <a:lnTo>
                  <a:pt x="296" y="134"/>
                </a:lnTo>
                <a:lnTo>
                  <a:pt x="143" y="269"/>
                </a:lnTo>
                <a:lnTo>
                  <a:pt x="143" y="200"/>
                </a:lnTo>
                <a:lnTo>
                  <a:pt x="0" y="200"/>
                </a:lnTo>
                <a:lnTo>
                  <a:pt x="0" y="70"/>
                </a:lnTo>
                <a:lnTo>
                  <a:pt x="143" y="70"/>
                </a:lnTo>
                <a:lnTo>
                  <a:pt x="143" y="0"/>
                </a:lnTo>
                <a:close/>
              </a:path>
            </a:pathLst>
          </a:custGeom>
          <a:solidFill>
            <a:srgbClr val="4C625F"/>
          </a:solidFill>
          <a:ln cap="flat" cmpd="sng" w="9525">
            <a:solidFill>
              <a:srgbClr val="4C625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345" name="Google Shape;1345;g12cceb433f2_3_27"/>
          <p:cNvSpPr txBox="1"/>
          <p:nvPr/>
        </p:nvSpPr>
        <p:spPr>
          <a:xfrm>
            <a:off x="8336900" y="4377088"/>
            <a:ext cx="6219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따라서 여기에 있는 기법참고하여</a:t>
            </a:r>
            <a:endParaRPr b="1" i="0" sz="1800" u="none" cap="none" strike="noStrike">
              <a:solidFill>
                <a:srgbClr val="000000"/>
              </a:solidFill>
              <a:latin typeface="Calibri"/>
              <a:ea typeface="Calibri"/>
              <a:cs typeface="Calibri"/>
              <a:sym typeface="Calibri"/>
            </a:endParaRPr>
          </a:p>
        </p:txBody>
      </p:sp>
      <p:pic>
        <p:nvPicPr>
          <p:cNvPr id="1346" name="Google Shape;1346;g12cceb433f2_3_27"/>
          <p:cNvPicPr preferRelativeResize="0"/>
          <p:nvPr/>
        </p:nvPicPr>
        <p:blipFill rotWithShape="1">
          <a:blip r:embed="rId6">
            <a:alphaModFix/>
          </a:blip>
          <a:srcRect b="0" l="0" r="0" t="0"/>
          <a:stretch/>
        </p:blipFill>
        <p:spPr>
          <a:xfrm>
            <a:off x="3144063" y="7757063"/>
            <a:ext cx="12910000" cy="2007225"/>
          </a:xfrm>
          <a:prstGeom prst="rect">
            <a:avLst/>
          </a:prstGeom>
          <a:noFill/>
          <a:ln>
            <a:noFill/>
          </a:ln>
        </p:spPr>
      </p:pic>
      <p:sp>
        <p:nvSpPr>
          <p:cNvPr id="1347" name="Google Shape;1347;g12cceb433f2_3_27"/>
          <p:cNvSpPr txBox="1"/>
          <p:nvPr/>
        </p:nvSpPr>
        <p:spPr>
          <a:xfrm>
            <a:off x="9368000" y="3429000"/>
            <a:ext cx="6219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기본적인 재무비율 특성별로 점수화 할 수 있었다. </a:t>
            </a:r>
            <a:endParaRPr b="1" i="0" sz="1800" u="none" cap="none" strike="noStrike">
              <a:solidFill>
                <a:srgbClr val="000000"/>
              </a:solidFill>
              <a:latin typeface="Calibri"/>
              <a:ea typeface="Calibri"/>
              <a:cs typeface="Calibri"/>
              <a:sym typeface="Calibri"/>
            </a:endParaRPr>
          </a:p>
        </p:txBody>
      </p:sp>
      <p:sp>
        <p:nvSpPr>
          <p:cNvPr id="1348" name="Google Shape;1348;g12cceb433f2_3_27"/>
          <p:cNvSpPr/>
          <p:nvPr/>
        </p:nvSpPr>
        <p:spPr>
          <a:xfrm rot="-5400000">
            <a:off x="3662800" y="5986350"/>
            <a:ext cx="823800" cy="911075"/>
          </a:xfrm>
          <a:custGeom>
            <a:rect b="b" l="l" r="r" t="t"/>
            <a:pathLst>
              <a:path extrusionOk="0" h="269" w="296">
                <a:moveTo>
                  <a:pt x="143" y="0"/>
                </a:moveTo>
                <a:lnTo>
                  <a:pt x="296" y="134"/>
                </a:lnTo>
                <a:lnTo>
                  <a:pt x="143" y="269"/>
                </a:lnTo>
                <a:lnTo>
                  <a:pt x="143" y="200"/>
                </a:lnTo>
                <a:lnTo>
                  <a:pt x="0" y="200"/>
                </a:lnTo>
                <a:lnTo>
                  <a:pt x="0" y="70"/>
                </a:lnTo>
                <a:lnTo>
                  <a:pt x="143" y="70"/>
                </a:lnTo>
                <a:lnTo>
                  <a:pt x="143" y="0"/>
                </a:lnTo>
                <a:close/>
              </a:path>
            </a:pathLst>
          </a:custGeom>
          <a:solidFill>
            <a:srgbClr val="4C625F"/>
          </a:solidFill>
          <a:ln cap="flat" cmpd="sng" w="9525">
            <a:solidFill>
              <a:srgbClr val="4C625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Malgun Gothic"/>
              <a:ea typeface="Malgun Gothic"/>
              <a:cs typeface="Malgun Gothic"/>
              <a:sym typeface="Malgun Gothic"/>
            </a:endParaRPr>
          </a:p>
        </p:txBody>
      </p:sp>
      <p:sp>
        <p:nvSpPr>
          <p:cNvPr id="1349" name="Google Shape;1349;g12cceb433f2_3_27"/>
          <p:cNvSpPr/>
          <p:nvPr/>
        </p:nvSpPr>
        <p:spPr>
          <a:xfrm>
            <a:off x="1099550" y="3574300"/>
            <a:ext cx="5540700" cy="27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다음페이지에서 수정중</a:t>
            </a:r>
            <a:endParaRPr b="0" i="0" sz="2000" u="none" cap="none" strike="noStrike">
              <a:solidFill>
                <a:srgbClr val="000000"/>
              </a:solidFill>
              <a:latin typeface="Arial"/>
              <a:ea typeface="Arial"/>
              <a:cs typeface="Arial"/>
              <a:sym typeface="Arial"/>
            </a:endParaRPr>
          </a:p>
        </p:txBody>
      </p:sp>
      <p:pic>
        <p:nvPicPr>
          <p:cNvPr id="1350" name="Google Shape;1350;g12cceb433f2_3_27"/>
          <p:cNvPicPr preferRelativeResize="0"/>
          <p:nvPr/>
        </p:nvPicPr>
        <p:blipFill rotWithShape="1">
          <a:blip r:embed="rId7">
            <a:alphaModFix/>
          </a:blip>
          <a:srcRect b="0" l="0" r="0" t="0"/>
          <a:stretch/>
        </p:blipFill>
        <p:spPr>
          <a:xfrm>
            <a:off x="8618850" y="5705475"/>
            <a:ext cx="1755026" cy="2036351"/>
          </a:xfrm>
          <a:prstGeom prst="rect">
            <a:avLst/>
          </a:prstGeom>
          <a:noFill/>
          <a:ln>
            <a:noFill/>
          </a:ln>
        </p:spPr>
      </p:pic>
      <p:sp>
        <p:nvSpPr>
          <p:cNvPr id="1351" name="Google Shape;1351;g12cceb433f2_3_27"/>
          <p:cNvSpPr/>
          <p:nvPr/>
        </p:nvSpPr>
        <p:spPr>
          <a:xfrm>
            <a:off x="12952175" y="3428989"/>
            <a:ext cx="5540700" cy="466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세부적으로 풀어라?</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간략하게 설명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잘해봐라</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PART 1 과 이어짐(43레이어)</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5종목보다 10종목이 하락장에서 강하고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상승장에서도 강하다</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15개로 해보았으나 점수가 충족되지않아 나오지않는 기법들이 많이있음</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나오게 할려면 기준을 낮춰야 되는데 그렇게 되면 논문 객관성이 떨어짐</a:t>
            </a:r>
            <a:endParaRPr b="0" i="0" sz="2000" u="none" cap="none" strike="noStrike">
              <a:solidFill>
                <a:srgbClr val="000000"/>
              </a:solidFill>
              <a:latin typeface="Arial"/>
              <a:ea typeface="Arial"/>
              <a:cs typeface="Arial"/>
              <a:sym typeface="Arial"/>
            </a:endParaRPr>
          </a:p>
        </p:txBody>
      </p:sp>
      <p:pic>
        <p:nvPicPr>
          <p:cNvPr id="1352" name="Google Shape;1352;g12cceb433f2_3_27"/>
          <p:cNvPicPr preferRelativeResize="0"/>
          <p:nvPr/>
        </p:nvPicPr>
        <p:blipFill rotWithShape="1">
          <a:blip r:embed="rId8">
            <a:alphaModFix/>
          </a:blip>
          <a:srcRect b="0" l="0" r="0" t="0"/>
          <a:stretch/>
        </p:blipFill>
        <p:spPr>
          <a:xfrm>
            <a:off x="14460575" y="-252325"/>
            <a:ext cx="5775549" cy="4666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356" name="Shape 1356"/>
        <p:cNvGrpSpPr/>
        <p:nvPr/>
      </p:nvGrpSpPr>
      <p:grpSpPr>
        <a:xfrm>
          <a:off x="0" y="0"/>
          <a:ext cx="0" cy="0"/>
          <a:chOff x="0" y="0"/>
          <a:chExt cx="0" cy="0"/>
        </a:xfrm>
      </p:grpSpPr>
      <p:pic>
        <p:nvPicPr>
          <p:cNvPr id="1357" name="Google Shape;1357;g12de9e02d04_1_8"/>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358" name="Google Shape;1358;g12de9e02d04_1_8"/>
          <p:cNvGrpSpPr/>
          <p:nvPr/>
        </p:nvGrpSpPr>
        <p:grpSpPr>
          <a:xfrm>
            <a:off x="16526181" y="641870"/>
            <a:ext cx="1644349" cy="760643"/>
            <a:chOff x="16526181" y="641870"/>
            <a:chExt cx="1644349" cy="760643"/>
          </a:xfrm>
        </p:grpSpPr>
        <p:grpSp>
          <p:nvGrpSpPr>
            <p:cNvPr id="1359" name="Google Shape;1359;g12de9e02d04_1_8"/>
            <p:cNvGrpSpPr/>
            <p:nvPr/>
          </p:nvGrpSpPr>
          <p:grpSpPr>
            <a:xfrm>
              <a:off x="16526181" y="641870"/>
              <a:ext cx="760643" cy="760643"/>
              <a:chOff x="16526181" y="641870"/>
              <a:chExt cx="760643" cy="760643"/>
            </a:xfrm>
          </p:grpSpPr>
          <p:pic>
            <p:nvPicPr>
              <p:cNvPr id="1360" name="Google Shape;1360;g12de9e02d04_1_8"/>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361" name="Google Shape;1361;g12de9e02d04_1_8"/>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362" name="Google Shape;1362;g12de9e02d04_1_8"/>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363" name="Google Shape;1363;g12de9e02d04_1_8"/>
          <p:cNvSpPr txBox="1"/>
          <p:nvPr/>
        </p:nvSpPr>
        <p:spPr>
          <a:xfrm>
            <a:off x="662130" y="643683"/>
            <a:ext cx="12444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12de9e02d04_1_8"/>
          <p:cNvSpPr txBox="1"/>
          <p:nvPr/>
        </p:nvSpPr>
        <p:spPr>
          <a:xfrm>
            <a:off x="662125" y="1683675"/>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처음 선택했던 종목 개수는 5개 종목</a:t>
            </a:r>
            <a:endParaRPr b="1" i="0" sz="2400" u="none" cap="none" strike="noStrike">
              <a:solidFill>
                <a:schemeClr val="dk1"/>
              </a:solidFill>
              <a:latin typeface="Calibri"/>
              <a:ea typeface="Calibri"/>
              <a:cs typeface="Calibri"/>
              <a:sym typeface="Calibri"/>
            </a:endParaRPr>
          </a:p>
        </p:txBody>
      </p:sp>
      <p:sp>
        <p:nvSpPr>
          <p:cNvPr id="1365" name="Google Shape;1365;g12de9e02d04_1_8"/>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종목개수를 10개로 선택한 이유. Part 2</a:t>
            </a:r>
            <a:endParaRPr b="0" i="0" sz="1400" u="none" cap="none" strike="noStrike">
              <a:solidFill>
                <a:srgbClr val="000000"/>
              </a:solidFill>
              <a:latin typeface="Arial"/>
              <a:ea typeface="Arial"/>
              <a:cs typeface="Arial"/>
              <a:sym typeface="Arial"/>
            </a:endParaRPr>
          </a:p>
        </p:txBody>
      </p:sp>
      <p:graphicFrame>
        <p:nvGraphicFramePr>
          <p:cNvPr id="1366" name="Google Shape;1366;g12de9e02d04_1_8"/>
          <p:cNvGraphicFramePr/>
          <p:nvPr/>
        </p:nvGraphicFramePr>
        <p:xfrm>
          <a:off x="8973516" y="2477368"/>
          <a:ext cx="3000000" cy="3000000"/>
        </p:xfrm>
        <a:graphic>
          <a:graphicData uri="http://schemas.openxmlformats.org/drawingml/2006/table">
            <a:tbl>
              <a:tblPr bandRow="1" firstRow="1">
                <a:noFill/>
                <a:tableStyleId>{C7FD7C22-32EB-4BDD-9D10-C249B8D23314}</a:tableStyleId>
              </a:tblPr>
              <a:tblGrid>
                <a:gridCol w="1778600"/>
                <a:gridCol w="1848200"/>
                <a:gridCol w="1616100"/>
                <a:gridCol w="1932475"/>
                <a:gridCol w="1921350"/>
              </a:tblGrid>
              <a:tr h="1919525">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0000FF"/>
                          </a:solidFill>
                        </a:rPr>
                        <a:t>5종목 수익률</a:t>
                      </a:r>
                      <a:endParaRPr sz="2500" u="none" cap="none" strike="noStrike">
                        <a:solidFill>
                          <a:srgbClr val="0000FF"/>
                        </a:solidFill>
                      </a:endParaRPr>
                    </a:p>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txBody>
                  <a:tcPr marT="45725" marB="45725" marR="91450" marL="91450">
                    <a:solidFill>
                      <a:schemeClr val="dk1"/>
                    </a:solidFill>
                  </a:tcPr>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0000"/>
                          </a:solidFill>
                        </a:rPr>
                        <a:t>10종목 </a:t>
                      </a:r>
                      <a:r>
                        <a:rPr lang="en-US" sz="700" u="none" cap="none" strike="noStrike">
                          <a:solidFill>
                            <a:srgbClr val="FF0000"/>
                          </a:solidFill>
                        </a:rPr>
                        <a:t> </a:t>
                      </a:r>
                      <a:r>
                        <a:rPr lang="en-US" sz="2500" u="none" cap="none" strike="noStrike">
                          <a:solidFill>
                            <a:srgbClr val="FF0000"/>
                          </a:solidFill>
                        </a:rPr>
                        <a:t>수익률</a:t>
                      </a:r>
                      <a:endParaRPr sz="700" u="none" cap="none" strike="noStrike">
                        <a:solidFill>
                          <a:srgbClr val="FF0000"/>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t>기법</a:t>
                      </a:r>
                      <a:endParaRPr sz="25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0000FF"/>
                          </a:solidFill>
                        </a:rPr>
                        <a:t>5종목</a:t>
                      </a:r>
                      <a:endParaRPr sz="2500" u="none" cap="none" strike="noStrike">
                        <a:solidFill>
                          <a:srgbClr val="0000FF"/>
                        </a:solidFill>
                      </a:endParaRPr>
                    </a:p>
                    <a:p>
                      <a:pPr indent="0" lvl="0" marL="0" marR="0" rtl="0" algn="l">
                        <a:lnSpc>
                          <a:spcPct val="100000"/>
                        </a:lnSpc>
                        <a:spcBef>
                          <a:spcPts val="0"/>
                        </a:spcBef>
                        <a:spcAft>
                          <a:spcPts val="0"/>
                        </a:spcAft>
                        <a:buClr>
                          <a:srgbClr val="000000"/>
                        </a:buClr>
                        <a:buSzPts val="3200"/>
                        <a:buFont typeface="Arial"/>
                        <a:buNone/>
                      </a:pPr>
                      <a:r>
                        <a:rPr lang="en-US" sz="2500" u="none" cap="none" strike="noStrike">
                          <a:solidFill>
                            <a:srgbClr val="0000FF"/>
                          </a:solidFill>
                        </a:rPr>
                        <a:t>누적수익률</a:t>
                      </a:r>
                      <a:endParaRPr sz="700" u="none" cap="none" strike="noStrike">
                        <a:solidFill>
                          <a:srgbClr val="0000FF"/>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29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0000"/>
                          </a:solidFill>
                        </a:rPr>
                        <a:t>10종목 누적수익률</a:t>
                      </a:r>
                      <a:endParaRPr sz="2500" u="none" cap="none" strike="noStrike">
                        <a:solidFill>
                          <a:srgbClr val="FF0000"/>
                        </a:solidFill>
                      </a:endParaRPr>
                    </a:p>
                  </a:txBody>
                  <a:tcPr marT="45725" marB="45725" marR="91450" marL="91450"/>
                </a:tc>
              </a:tr>
              <a:tr h="4902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0.145961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0.206612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시장가치</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26.565928</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19.114936</a:t>
                      </a:r>
                      <a:endParaRPr sz="2000" u="none" cap="none" strike="noStrike"/>
                    </a:p>
                  </a:txBody>
                  <a:tcPr marT="45725" marB="45725" marR="91450" marL="91450"/>
                </a:tc>
              </a:tr>
              <a:tr h="47987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0.077693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0.117382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그레이엄</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11.420622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12.032841</a:t>
                      </a:r>
                      <a:endParaRPr sz="2000" u="none" cap="none" strike="noStrike"/>
                    </a:p>
                  </a:txBody>
                  <a:tcPr marT="45725" marB="45725" marR="91450" marL="91450"/>
                </a:tc>
              </a:tr>
              <a:tr h="47987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-0.133225</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0.086103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린치</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5.773133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10.698651</a:t>
                      </a:r>
                      <a:endParaRPr sz="2000" u="none" cap="none" strike="noStrike"/>
                    </a:p>
                  </a:txBody>
                  <a:tcPr marT="45725" marB="45725" marR="91450" marL="91450"/>
                </a:tc>
              </a:tr>
              <a:tr h="47987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-0.149423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-0.098926</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버핏</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5.721840</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13.350649</a:t>
                      </a:r>
                      <a:endParaRPr sz="2000" u="none" cap="none" strike="noStrike"/>
                    </a:p>
                  </a:txBody>
                  <a:tcPr marT="45725" marB="45725" marR="91450" marL="91450"/>
                </a:tc>
              </a:tr>
              <a:tr h="54427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0.036023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0.066395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3대 거장</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6.534467</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15.360838</a:t>
                      </a:r>
                      <a:endParaRPr sz="2000" u="none" cap="none" strike="noStrike"/>
                    </a:p>
                  </a:txBody>
                  <a:tcPr marT="45725" marB="45725" marR="91450" marL="91450"/>
                </a:tc>
              </a:tr>
              <a:tr h="47987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-0.366829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-0.194738</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레버리지</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4.988759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7.234414</a:t>
                      </a:r>
                      <a:endParaRPr sz="2000" u="none" cap="none" strike="noStrike"/>
                    </a:p>
                  </a:txBody>
                  <a:tcPr marT="45725" marB="45725" marR="91450" marL="91450"/>
                </a:tc>
              </a:tr>
              <a:tr h="48955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-0.416653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0.266475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수익성</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3.332697</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4.986475</a:t>
                      </a:r>
                      <a:endParaRPr sz="2000" u="none" cap="none" strike="noStrike"/>
                    </a:p>
                  </a:txBody>
                  <a:tcPr marT="45725" marB="45725" marR="91450" marL="91450"/>
                </a:tc>
              </a:tr>
              <a:tr h="47987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-0.106614</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-0.001375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성장성</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5.136509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4.660258</a:t>
                      </a:r>
                      <a:endParaRPr sz="2000" u="none" cap="none" strike="noStrike"/>
                    </a:p>
                  </a:txBody>
                  <a:tcPr marT="45725" marB="45725" marR="91450" marL="91450"/>
                </a:tc>
              </a:tr>
              <a:tr h="47987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-0.081601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-0.001375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활동성</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2.511952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4.660258</a:t>
                      </a:r>
                      <a:endParaRPr sz="2000" u="none" cap="none" strike="noStrike"/>
                    </a:p>
                  </a:txBody>
                  <a:tcPr marT="45725" marB="45725" marR="91450" marL="91450"/>
                </a:tc>
              </a:tr>
              <a:tr h="47987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-0.080558</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-0.151022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유동성</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5.427861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5.361891</a:t>
                      </a:r>
                      <a:endParaRPr sz="2000" u="none" cap="none" strike="noStrike"/>
                    </a:p>
                  </a:txBody>
                  <a:tcPr marT="45725" marB="45725" marR="91450" marL="91450"/>
                </a:tc>
              </a:tr>
            </a:tbl>
          </a:graphicData>
        </a:graphic>
      </p:graphicFrame>
      <p:sp>
        <p:nvSpPr>
          <p:cNvPr id="1367" name="Google Shape;1367;g12de9e02d04_1_8"/>
          <p:cNvSpPr/>
          <p:nvPr/>
        </p:nvSpPr>
        <p:spPr>
          <a:xfrm flipH="1">
            <a:off x="16148925" y="4887125"/>
            <a:ext cx="1921200" cy="3913200"/>
          </a:xfrm>
          <a:prstGeom prst="rect">
            <a:avLst/>
          </a:prstGeom>
          <a:noFill/>
          <a:ln cap="flat" cmpd="sng" w="57150">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8" name="Google Shape;1368;g12de9e02d04_1_8"/>
          <p:cNvSpPr/>
          <p:nvPr/>
        </p:nvSpPr>
        <p:spPr>
          <a:xfrm flipH="1">
            <a:off x="10799950" y="4413875"/>
            <a:ext cx="1778700" cy="4386300"/>
          </a:xfrm>
          <a:prstGeom prst="rect">
            <a:avLst/>
          </a:prstGeom>
          <a:noFill/>
          <a:ln cap="flat" cmpd="sng" w="57150">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9" name="Google Shape;1369;g12de9e02d04_1_8"/>
          <p:cNvSpPr txBox="1"/>
          <p:nvPr/>
        </p:nvSpPr>
        <p:spPr>
          <a:xfrm>
            <a:off x="1001738" y="3179287"/>
            <a:ext cx="7619700" cy="458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&lt;하락추세 2021년 기법별 수익률 비교&gt;</a:t>
            </a:r>
            <a:endParaRPr b="1" i="0" sz="22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하락추세일경우 5종목일때는 크게 움직이는 종목이 포트폴리오에 큰 영향력을 끼쳐 쏠림현상이 일어남. 이에 비해 10종목일때는 리스크를 분산할 수 있기 때문에 하락추세에서도 손실과 이익이 상쇄함으로써 수익률을 높임</a:t>
            </a:r>
            <a:endParaRPr b="1" i="0" sz="22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&lt;황금비율은 10개? 15개?&gt;</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15종목으로 구성했을 때 높은 재무지표 기준 때문에 15개의 종목이 구성되지 않는 경우가 많았으며 구성을 위해서 선택 기준 낮춰야하는게 불가피함</a:t>
            </a:r>
            <a:endParaRPr b="1" i="0" sz="2200" u="none" cap="none" strike="noStrike">
              <a:solidFill>
                <a:srgbClr val="000000"/>
              </a:solidFill>
              <a:latin typeface="Calibri"/>
              <a:ea typeface="Calibri"/>
              <a:cs typeface="Calibri"/>
              <a:sym typeface="Calibri"/>
            </a:endParaRPr>
          </a:p>
        </p:txBody>
      </p:sp>
      <p:sp>
        <p:nvSpPr>
          <p:cNvPr id="1370" name="Google Shape;1370;g12de9e02d04_1_8"/>
          <p:cNvSpPr txBox="1"/>
          <p:nvPr/>
        </p:nvSpPr>
        <p:spPr>
          <a:xfrm>
            <a:off x="8973525" y="2041225"/>
            <a:ext cx="2582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Calibri"/>
                <a:ea typeface="Calibri"/>
                <a:cs typeface="Calibri"/>
                <a:sym typeface="Calibri"/>
              </a:rPr>
              <a:t>2021년기준</a:t>
            </a:r>
            <a:endParaRPr b="1" i="0" sz="2500" u="none" cap="none" strike="noStrike">
              <a:solidFill>
                <a:srgbClr val="000000"/>
              </a:solidFill>
              <a:latin typeface="Calibri"/>
              <a:ea typeface="Calibri"/>
              <a:cs typeface="Calibri"/>
              <a:sym typeface="Calibri"/>
            </a:endParaRPr>
          </a:p>
        </p:txBody>
      </p:sp>
      <p:sp>
        <p:nvSpPr>
          <p:cNvPr id="1371" name="Google Shape;1371;g12de9e02d04_1_8"/>
          <p:cNvSpPr/>
          <p:nvPr/>
        </p:nvSpPr>
        <p:spPr>
          <a:xfrm flipH="1">
            <a:off x="8973525" y="8800200"/>
            <a:ext cx="1778700" cy="461700"/>
          </a:xfrm>
          <a:prstGeom prst="rect">
            <a:avLst/>
          </a:pr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2" name="Google Shape;1372;g12de9e02d04_1_8"/>
          <p:cNvSpPr/>
          <p:nvPr/>
        </p:nvSpPr>
        <p:spPr>
          <a:xfrm flipH="1">
            <a:off x="14216425" y="4413875"/>
            <a:ext cx="1921200" cy="461700"/>
          </a:xfrm>
          <a:prstGeom prst="rect">
            <a:avLst/>
          </a:pr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3" name="Google Shape;1373;g12de9e02d04_1_8"/>
          <p:cNvSpPr/>
          <p:nvPr/>
        </p:nvSpPr>
        <p:spPr>
          <a:xfrm flipH="1">
            <a:off x="14216425" y="8800200"/>
            <a:ext cx="1921200" cy="461700"/>
          </a:xfrm>
          <a:prstGeom prst="rect">
            <a:avLst/>
          </a:pr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377" name="Shape 1377"/>
        <p:cNvGrpSpPr/>
        <p:nvPr/>
      </p:nvGrpSpPr>
      <p:grpSpPr>
        <a:xfrm>
          <a:off x="0" y="0"/>
          <a:ext cx="0" cy="0"/>
          <a:chOff x="0" y="0"/>
          <a:chExt cx="0" cy="0"/>
        </a:xfrm>
      </p:grpSpPr>
      <p:pic>
        <p:nvPicPr>
          <p:cNvPr id="1378" name="Google Shape;1378;g12de9e02d04_0_251"/>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379" name="Google Shape;1379;g12de9e02d04_0_251"/>
          <p:cNvGrpSpPr/>
          <p:nvPr/>
        </p:nvGrpSpPr>
        <p:grpSpPr>
          <a:xfrm>
            <a:off x="16526181" y="641870"/>
            <a:ext cx="1644349" cy="760643"/>
            <a:chOff x="16526181" y="641870"/>
            <a:chExt cx="1644349" cy="760643"/>
          </a:xfrm>
        </p:grpSpPr>
        <p:grpSp>
          <p:nvGrpSpPr>
            <p:cNvPr id="1380" name="Google Shape;1380;g12de9e02d04_0_251"/>
            <p:cNvGrpSpPr/>
            <p:nvPr/>
          </p:nvGrpSpPr>
          <p:grpSpPr>
            <a:xfrm>
              <a:off x="16526181" y="641870"/>
              <a:ext cx="760643" cy="760643"/>
              <a:chOff x="16526181" y="641870"/>
              <a:chExt cx="760643" cy="760643"/>
            </a:xfrm>
          </p:grpSpPr>
          <p:pic>
            <p:nvPicPr>
              <p:cNvPr id="1381" name="Google Shape;1381;g12de9e02d04_0_251"/>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382" name="Google Shape;1382;g12de9e02d04_0_251"/>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383" name="Google Shape;1383;g12de9e02d04_0_251"/>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384" name="Google Shape;1384;g12de9e02d04_0_2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385" name="Google Shape;1385;g12de9e02d04_0_251"/>
          <p:cNvPicPr preferRelativeResize="0"/>
          <p:nvPr/>
        </p:nvPicPr>
        <p:blipFill rotWithShape="1">
          <a:blip r:embed="rId3">
            <a:alphaModFix/>
          </a:blip>
          <a:srcRect b="0" l="0" r="0" t="0"/>
          <a:stretch/>
        </p:blipFill>
        <p:spPr>
          <a:xfrm>
            <a:off x="661891" y="1398408"/>
            <a:ext cx="16939682" cy="114286"/>
          </a:xfrm>
          <a:prstGeom prst="rect">
            <a:avLst/>
          </a:prstGeom>
          <a:noFill/>
          <a:ln>
            <a:noFill/>
          </a:ln>
        </p:spPr>
      </p:pic>
      <p:grpSp>
        <p:nvGrpSpPr>
          <p:cNvPr id="1386" name="Google Shape;1386;g12de9e02d04_0_251"/>
          <p:cNvGrpSpPr/>
          <p:nvPr/>
        </p:nvGrpSpPr>
        <p:grpSpPr>
          <a:xfrm>
            <a:off x="16526181" y="641870"/>
            <a:ext cx="1644349" cy="760643"/>
            <a:chOff x="16526181" y="641870"/>
            <a:chExt cx="1644349" cy="760643"/>
          </a:xfrm>
        </p:grpSpPr>
        <p:grpSp>
          <p:nvGrpSpPr>
            <p:cNvPr id="1387" name="Google Shape;1387;g12de9e02d04_0_251"/>
            <p:cNvGrpSpPr/>
            <p:nvPr/>
          </p:nvGrpSpPr>
          <p:grpSpPr>
            <a:xfrm>
              <a:off x="16526181" y="641870"/>
              <a:ext cx="760643" cy="760643"/>
              <a:chOff x="16526181" y="641870"/>
              <a:chExt cx="760643" cy="760643"/>
            </a:xfrm>
          </p:grpSpPr>
          <p:pic>
            <p:nvPicPr>
              <p:cNvPr id="1388" name="Google Shape;1388;g12de9e02d04_0_251"/>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389" name="Google Shape;1389;g12de9e02d04_0_251"/>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390" name="Google Shape;1390;g12de9e02d04_0_251"/>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rgbClr val="000000"/>
                </a:solidFill>
                <a:latin typeface="Calibri"/>
                <a:ea typeface="Calibri"/>
                <a:cs typeface="Calibri"/>
                <a:sym typeface="Calibri"/>
              </a:endParaRPr>
            </a:p>
          </p:txBody>
        </p:sp>
      </p:grpSp>
      <p:sp>
        <p:nvSpPr>
          <p:cNvPr id="1391" name="Google Shape;1391;g12de9e02d04_0_251"/>
          <p:cNvSpPr txBox="1"/>
          <p:nvPr/>
        </p:nvSpPr>
        <p:spPr>
          <a:xfrm>
            <a:off x="425055" y="668196"/>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lang="en-US" sz="4000"/>
              <a:t>기업의 어떤부분을 보고 투자하는 기법인가?</a:t>
            </a:r>
            <a:endParaRPr b="0" i="0" sz="1400" u="none" cap="none" strike="noStrike">
              <a:solidFill>
                <a:srgbClr val="000000"/>
              </a:solidFill>
              <a:latin typeface="Arial"/>
              <a:ea typeface="Arial"/>
              <a:cs typeface="Arial"/>
              <a:sym typeface="Arial"/>
            </a:endParaRPr>
          </a:p>
        </p:txBody>
      </p:sp>
      <p:sp>
        <p:nvSpPr>
          <p:cNvPr id="1392" name="Google Shape;1392;g12de9e02d04_0_251"/>
          <p:cNvSpPr txBox="1"/>
          <p:nvPr/>
        </p:nvSpPr>
        <p:spPr>
          <a:xfrm>
            <a:off x="661900" y="1512688"/>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6가지의 재무기법 분석 / 3대 거장 기법 제외</a:t>
            </a:r>
            <a:endParaRPr b="1" i="0" sz="2400" u="none" cap="none" strike="noStrike">
              <a:solidFill>
                <a:schemeClr val="dk1"/>
              </a:solidFill>
              <a:latin typeface="Calibri"/>
              <a:ea typeface="Calibri"/>
              <a:cs typeface="Calibri"/>
              <a:sym typeface="Calibri"/>
            </a:endParaRPr>
          </a:p>
        </p:txBody>
      </p:sp>
      <p:sp>
        <p:nvSpPr>
          <p:cNvPr id="1393" name="Google Shape;1393;g12de9e02d04_0_251"/>
          <p:cNvSpPr txBox="1"/>
          <p:nvPr/>
        </p:nvSpPr>
        <p:spPr>
          <a:xfrm>
            <a:off x="568500" y="2110900"/>
            <a:ext cx="17151000" cy="932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latin typeface="Calibri"/>
                <a:ea typeface="Calibri"/>
                <a:cs typeface="Calibri"/>
                <a:sym typeface="Calibri"/>
              </a:rPr>
              <a:t>유동성기법 : '유동성비율'은 기업의 단기 지급능력에 해당하는 현금 동원력을 가늠하는 지표로, 재무구조 안정성을 측정하는 비율이다.</a:t>
            </a:r>
            <a:endParaRPr sz="2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700">
                <a:latin typeface="Calibri"/>
                <a:ea typeface="Calibri"/>
                <a:cs typeface="Calibri"/>
                <a:sym typeface="Calibri"/>
              </a:rPr>
              <a:t>유동성 비율에는 유동비율과 당좌비율이 있다. 유동비율은 유동자산(1년 이내 현금화될 수 있는 자산)을 유동부채(1년 이내 갚아야 하는 부채)로 나눈 것으로, 이것으로 단기채무 지급능력을 알 수 있다. 일반적으로 200%를 적정선으로 본다.</a:t>
            </a:r>
            <a:endParaRPr sz="2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700">
              <a:latin typeface="Calibri"/>
              <a:ea typeface="Calibri"/>
              <a:cs typeface="Calibri"/>
              <a:sym typeface="Calibri"/>
            </a:endParaRPr>
          </a:p>
          <a:p>
            <a:pPr indent="0" lvl="0" marL="0" rtl="0" algn="l">
              <a:spcBef>
                <a:spcPts val="0"/>
              </a:spcBef>
              <a:spcAft>
                <a:spcPts val="0"/>
              </a:spcAft>
              <a:buNone/>
            </a:pPr>
            <a:r>
              <a:rPr lang="en-US" sz="2700">
                <a:latin typeface="Calibri"/>
                <a:ea typeface="Calibri"/>
                <a:cs typeface="Calibri"/>
                <a:sym typeface="Calibri"/>
              </a:rPr>
              <a:t>활동성기법 : </a:t>
            </a:r>
            <a:r>
              <a:rPr lang="en-US" sz="2700">
                <a:solidFill>
                  <a:schemeClr val="dk1"/>
                </a:solidFill>
              </a:rPr>
              <a:t>기업이 소유하고 있는 자산들을 얼마나 효율적으로 이용하고 있는가를 측정하는 비율이다. 이와 같은 비율들은 일정 기간(보통 1년간)의 매출액을 각종 주요 자산으로 나누어 산출된다. 그러므로 활동성비율은 대차대조표와 손익계산서의 자료를 함께 사용해야 한다. 기업의 활동을 대표하는 것은 매출액이며 이를 뒷받침하기 위해 투자된 구체적인 형태의 자산이 외상매출금, 재고자산, 총자산 등이다. 따라서 매출액과 각종 주요 자산의 관계를 비율에 의해서 평가하는 것도 기업을 이해하는 데 큰 도움이 된다.</a:t>
            </a:r>
            <a:endParaRPr sz="2700">
              <a:solidFill>
                <a:schemeClr val="dk1"/>
              </a:solidFill>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rPr lang="en-US" sz="2700">
                <a:latin typeface="Calibri"/>
                <a:ea typeface="Calibri"/>
                <a:cs typeface="Calibri"/>
                <a:sym typeface="Calibri"/>
              </a:rPr>
              <a:t>레버리지기법 : </a:t>
            </a:r>
            <a:r>
              <a:rPr lang="en-US" sz="2700">
                <a:latin typeface="Calibri"/>
                <a:ea typeface="Calibri"/>
                <a:cs typeface="Calibri"/>
                <a:sym typeface="Calibri"/>
              </a:rPr>
              <a:t> </a:t>
            </a:r>
            <a:r>
              <a:rPr lang="en-US" sz="2700">
                <a:solidFill>
                  <a:schemeClr val="dk1"/>
                </a:solidFill>
              </a:rPr>
              <a:t>기업이 타인자본에 얼마나 의존하고 있는가?</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rPr lang="en-US" sz="2700">
                <a:latin typeface="Calibri"/>
                <a:ea typeface="Calibri"/>
                <a:cs typeface="Calibri"/>
                <a:sym typeface="Calibri"/>
              </a:rPr>
              <a:t>성장성기법 : </a:t>
            </a:r>
            <a:r>
              <a:rPr lang="en-US" sz="2700">
                <a:solidFill>
                  <a:schemeClr val="dk1"/>
                </a:solidFill>
              </a:rPr>
              <a:t>성과가 전년도에 비해 어느정도로 증감했는가?</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rPr lang="en-US" sz="2700">
                <a:latin typeface="Calibri"/>
                <a:ea typeface="Calibri"/>
                <a:cs typeface="Calibri"/>
                <a:sym typeface="Calibri"/>
              </a:rPr>
              <a:t>수익성기법 : </a:t>
            </a:r>
            <a:r>
              <a:rPr lang="en-US" sz="2700">
                <a:solidFill>
                  <a:schemeClr val="dk1"/>
                </a:solidFill>
              </a:rPr>
              <a:t>일정기간 기업의 총괄적인 경영성과를 나타내는 비율</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rPr lang="en-US" sz="2700">
                <a:latin typeface="Calibri"/>
                <a:ea typeface="Calibri"/>
                <a:cs typeface="Calibri"/>
                <a:sym typeface="Calibri"/>
              </a:rPr>
              <a:t>시장가치기법 : 주식시장에서 기업의 가치가 어떻게 평가되고 있는가를 나타내는 비율이다.</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397" name="Shape 1397"/>
        <p:cNvGrpSpPr/>
        <p:nvPr/>
      </p:nvGrpSpPr>
      <p:grpSpPr>
        <a:xfrm>
          <a:off x="0" y="0"/>
          <a:ext cx="0" cy="0"/>
          <a:chOff x="0" y="0"/>
          <a:chExt cx="0" cy="0"/>
        </a:xfrm>
      </p:grpSpPr>
      <p:pic>
        <p:nvPicPr>
          <p:cNvPr id="1398" name="Google Shape;1398;g12abfe0b891_0_333"/>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399" name="Google Shape;1399;g12abfe0b891_0_333"/>
          <p:cNvGrpSpPr/>
          <p:nvPr/>
        </p:nvGrpSpPr>
        <p:grpSpPr>
          <a:xfrm>
            <a:off x="16526181" y="641870"/>
            <a:ext cx="1644349" cy="760643"/>
            <a:chOff x="16526181" y="641870"/>
            <a:chExt cx="1644349" cy="760643"/>
          </a:xfrm>
        </p:grpSpPr>
        <p:grpSp>
          <p:nvGrpSpPr>
            <p:cNvPr id="1400" name="Google Shape;1400;g12abfe0b891_0_333"/>
            <p:cNvGrpSpPr/>
            <p:nvPr/>
          </p:nvGrpSpPr>
          <p:grpSpPr>
            <a:xfrm>
              <a:off x="16526181" y="641870"/>
              <a:ext cx="760643" cy="760643"/>
              <a:chOff x="16526181" y="641870"/>
              <a:chExt cx="760643" cy="760643"/>
            </a:xfrm>
          </p:grpSpPr>
          <p:pic>
            <p:nvPicPr>
              <p:cNvPr id="1401" name="Google Shape;1401;g12abfe0b891_0_333"/>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402" name="Google Shape;1402;g12abfe0b891_0_333"/>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403" name="Google Shape;1403;g12abfe0b891_0_333"/>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404" name="Google Shape;1404;g12abfe0b891_0_333"/>
          <p:cNvSpPr txBox="1"/>
          <p:nvPr/>
        </p:nvSpPr>
        <p:spPr>
          <a:xfrm>
            <a:off x="653561" y="563800"/>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주식 5종목, 10종목 수익률 비교(</a:t>
            </a:r>
            <a:r>
              <a:rPr lang="en-US" sz="4000">
                <a:solidFill>
                  <a:schemeClr val="dk1"/>
                </a:solidFill>
              </a:rPr>
              <a:t>참고용)</a:t>
            </a:r>
            <a:endParaRPr b="0" i="0" sz="1400" u="none" cap="none" strike="noStrike">
              <a:solidFill>
                <a:srgbClr val="000000"/>
              </a:solidFill>
              <a:latin typeface="Arial"/>
              <a:ea typeface="Arial"/>
              <a:cs typeface="Arial"/>
              <a:sym typeface="Arial"/>
            </a:endParaRPr>
          </a:p>
        </p:txBody>
      </p:sp>
      <p:sp>
        <p:nvSpPr>
          <p:cNvPr id="1405" name="Google Shape;1405;g12abfe0b891_0_333"/>
          <p:cNvSpPr txBox="1"/>
          <p:nvPr/>
        </p:nvSpPr>
        <p:spPr>
          <a:xfrm>
            <a:off x="0" y="1405550"/>
            <a:ext cx="17874300" cy="1008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시행착오 정리 (발표할때 덧붙이거나 필요에 의해서 자료 추가 필요할듯)</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-시가총액가중 vs 동일가중 vs 펀드멘탈비중</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포트폴리오 안정성을 위해 주식 종목 비중을 어떻게 설정할 것 인지에 대해 방법론을 고민을 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기존의 방식이었던 동일가중방식외에도 시가총액이나 PER, PBR, EPS과 같은 펀드멘탈에 비중을 두어 리스트업된 종목들에 가중치를 두면 필터링을 두 번을 거쳐 높은 기준을 충족하는 종목들을 뽑아낼 수 있을거라고 생각했습니다.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하지만 결과는 오히려 가중치가 대형주나 고평가주에 집중되어 소수의 종목에 수익률이 좌지우지되었습니다.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결과적으로 동일가중방식보다 낙폭이 큰걸 확인할수 있었습니다. 동일가중방식이 비중을 균등하게 두어 성장주나 가치주 비중을 확보하여 더 나은 수익률을 낼 수 있다는걸 확인 할 수 있었습니다.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-분기재무제표</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연간 재무제표 기본적 분석을 통해서도 만족할만한 수익률은 보았지만 욕심이 더 생겼습니다.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코스다 데이터를 추가해 바운더리를 넓힐지, 코스피 분기 재무제표 데이터를 추가해 기업의 디테일 정보를 얻을지 고민을 하다가 분기 재무제표 데이터를 보강하는게 코스피 종목에 내재적 가치 판단하는데 큰 도움이 되겠다고 생각했습니다.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안정적인 수익성 확보하는 주식 선정에 고도화를 꿰했으나 분기 재무제표를 적용해서 백테스팅 했을때 오히려 수익률이 기존 코스피보다 더 낮게 나오는걸 확인할 수 있었습니다.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-200일 이동평균선</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주식 자산을 운용할때 손해구간에서 낙폭을 최소화해여 손해를 줄일 수 있는 최후의 저지선이 필요하다고 생각했습니다.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그렇게해서 수 많은 논문과 관련 글을 참고해서 간단하지만 최소한의 시그널을 찾을려고 노력했습니다.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“전술적 자산배분의 계량적 접근” 논문을 참고해서 200일 이동평균선을 하회할때 매도 시그널을 만든다면 수익률이 낮아져도 변동성과 최대손실에서 상당한 개선점을 찾을 수 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이를 적용을 하고자 하면서 적용은 못했지만 더욱 더 의미있는 발견을 할 수 있었습니다.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일반적으로 채권은 주식과 정반대의 상관관계가 있기 때문에 200일 이동평균선 하회구간	에 있을때 포트폴리오 채권의 비중이 높아진다는 점입니다.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결과적으로 200일 이동평균선 하회하는 기간에는 포트폴리오 리밸런싱을 통해서 주식 비중을 줄이고 채권의 비중을 늘려 안정적인 수익률을 볼 수 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or</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기술적 문제로 하지못했습니다를 이쁘게 포장</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해결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-5종목에서 10종목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포트폴리오 주식종목의 개수를 정할때 많은 인사이트를 참고했지만 종목의 갯수가 적으면 변동성이 커지고, 갯수가 많으면 수익성이 적다는 딜레마가 있었습니다.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그래서 안정성과 수익성 두 마리의 토끼를 잡을수 있는 중간의 지점이 필요했다고 확인하고자 많은 검증절차가 필요했습니다. 검증 통해 나온 종목의 갯수는 10개였습니다.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변동성이 클때도 종목이 많아 낙폭이 크게 눈에 띄지 않았고 덕분에 안전성을 갖춘 납득할만한 수익성도 가질수 있었습니다.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그래프에서 볼수 있듯이 주식을 10개 리스트업했을때 횡보구간에서도 수익률이 더 안정적입니다.</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409" name="Shape 1409"/>
        <p:cNvGrpSpPr/>
        <p:nvPr/>
      </p:nvGrpSpPr>
      <p:grpSpPr>
        <a:xfrm>
          <a:off x="0" y="0"/>
          <a:ext cx="0" cy="0"/>
          <a:chOff x="0" y="0"/>
          <a:chExt cx="0" cy="0"/>
        </a:xfrm>
      </p:grpSpPr>
      <p:pic>
        <p:nvPicPr>
          <p:cNvPr id="1410" name="Google Shape;1410;g12ccd435c2c_0_69"/>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411" name="Google Shape;1411;g12ccd435c2c_0_69"/>
          <p:cNvGrpSpPr/>
          <p:nvPr/>
        </p:nvGrpSpPr>
        <p:grpSpPr>
          <a:xfrm>
            <a:off x="16526181" y="641870"/>
            <a:ext cx="1644349" cy="760643"/>
            <a:chOff x="16526181" y="641870"/>
            <a:chExt cx="1644349" cy="760643"/>
          </a:xfrm>
        </p:grpSpPr>
        <p:grpSp>
          <p:nvGrpSpPr>
            <p:cNvPr id="1412" name="Google Shape;1412;g12ccd435c2c_0_69"/>
            <p:cNvGrpSpPr/>
            <p:nvPr/>
          </p:nvGrpSpPr>
          <p:grpSpPr>
            <a:xfrm>
              <a:off x="16526181" y="641870"/>
              <a:ext cx="760643" cy="760643"/>
              <a:chOff x="16526181" y="641870"/>
              <a:chExt cx="760643" cy="760643"/>
            </a:xfrm>
          </p:grpSpPr>
          <p:pic>
            <p:nvPicPr>
              <p:cNvPr id="1413" name="Google Shape;1413;g12ccd435c2c_0_69"/>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414" name="Google Shape;1414;g12ccd435c2c_0_69"/>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415" name="Google Shape;1415;g12ccd435c2c_0_69"/>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416" name="Google Shape;1416;g12ccd435c2c_0_69"/>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종목개수를 10개로 선택한 이유. Part 1</a:t>
            </a:r>
            <a:endParaRPr b="0" i="0" sz="1400" u="none" cap="none" strike="noStrike">
              <a:solidFill>
                <a:srgbClr val="000000"/>
              </a:solidFill>
              <a:latin typeface="Arial"/>
              <a:ea typeface="Arial"/>
              <a:cs typeface="Arial"/>
              <a:sym typeface="Arial"/>
            </a:endParaRPr>
          </a:p>
        </p:txBody>
      </p:sp>
      <p:sp>
        <p:nvSpPr>
          <p:cNvPr id="1417" name="Google Shape;1417;g12ccd435c2c_0_69"/>
          <p:cNvSpPr txBox="1"/>
          <p:nvPr/>
        </p:nvSpPr>
        <p:spPr>
          <a:xfrm>
            <a:off x="864200" y="1636838"/>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포트폴리오 종목 10개</a:t>
            </a:r>
            <a:endParaRPr b="1" i="0" sz="2400" u="none" cap="none" strike="noStrike">
              <a:solidFill>
                <a:schemeClr val="dk1"/>
              </a:solidFill>
              <a:latin typeface="Calibri"/>
              <a:ea typeface="Calibri"/>
              <a:cs typeface="Calibri"/>
              <a:sym typeface="Calibri"/>
            </a:endParaRPr>
          </a:p>
        </p:txBody>
      </p:sp>
      <p:sp>
        <p:nvSpPr>
          <p:cNvPr id="1418" name="Google Shape;1418;g12ccd435c2c_0_69"/>
          <p:cNvSpPr txBox="1"/>
          <p:nvPr/>
        </p:nvSpPr>
        <p:spPr>
          <a:xfrm>
            <a:off x="1267250" y="2509125"/>
            <a:ext cx="8762400" cy="89716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US" sz="3200" u="none" cap="none" strike="noStrike">
                <a:solidFill>
                  <a:srgbClr val="FF0000"/>
                </a:solidFill>
                <a:latin typeface="Calibri"/>
                <a:ea typeface="Calibri"/>
                <a:cs typeface="Calibri"/>
                <a:sym typeface="Calibri"/>
              </a:rPr>
              <a:t>&lt;분산투자 황금비율은 10~15종목&gt;</a:t>
            </a:r>
            <a:endParaRPr b="1" i="0" sz="32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&lt;한 방이냐, 분산이냐&gt;</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NH투자증권의 시뮬레이션에 따르면</a:t>
            </a:r>
            <a:r>
              <a:rPr b="1" i="0" lang="en-US" sz="2200" u="none" cap="none" strike="noStrike">
                <a:solidFill>
                  <a:srgbClr val="FE3431"/>
                </a:solidFill>
                <a:latin typeface="Calibri"/>
                <a:ea typeface="Calibri"/>
                <a:cs typeface="Calibri"/>
                <a:sym typeface="Calibri"/>
              </a:rPr>
              <a:t> 1</a:t>
            </a:r>
            <a:r>
              <a:rPr b="1" i="0" lang="en-US" sz="2200" u="none" cap="none" strike="noStrike">
                <a:solidFill>
                  <a:srgbClr val="000000"/>
                </a:solidFill>
                <a:latin typeface="Calibri"/>
                <a:ea typeface="Calibri"/>
                <a:cs typeface="Calibri"/>
                <a:sym typeface="Calibri"/>
              </a:rPr>
              <a:t>종목에서 </a:t>
            </a:r>
            <a:r>
              <a:rPr b="1" i="0" lang="en-US" sz="2200" u="none" cap="none" strike="noStrike">
                <a:solidFill>
                  <a:srgbClr val="FF0000"/>
                </a:solidFill>
                <a:latin typeface="Calibri"/>
                <a:ea typeface="Calibri"/>
                <a:cs typeface="Calibri"/>
                <a:sym typeface="Calibri"/>
              </a:rPr>
              <a:t>10</a:t>
            </a:r>
            <a:r>
              <a:rPr b="1" i="0" lang="en-US" sz="2200" u="none" cap="none" strike="noStrike">
                <a:solidFill>
                  <a:srgbClr val="000000"/>
                </a:solidFill>
                <a:latin typeface="Calibri"/>
                <a:ea typeface="Calibri"/>
                <a:cs typeface="Calibri"/>
                <a:sym typeface="Calibri"/>
              </a:rPr>
              <a:t>종목까지는</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변동성이 의미있게 감소했지만 11종목을 넘어서면 종목 수를</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늘려도 변동폭이 미미함</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분산 투자가 좋다고 해서 종목 수가 늘어나는 것도 곤란하다.</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종목 수가 많으면 일부 종목은 방치되고 결국 마이너스 상태에서</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비자발적 장기 투자로 이어질 수 있다.</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&lt;연간 포트폴리오 구성 &gt;</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1년 단위로 주식을 매수매도하는 포트폴리오 특성과  거시경제</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지표로인한 포트폴리오 비율 조정이 들어가기 때문에</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많은 종목 수를 하기엔 위험부담이 크다고 판단하여 </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변동성이 의미있게 감소했던</a:t>
            </a:r>
            <a:r>
              <a:rPr b="1" i="0" lang="en-US" sz="2200" u="none" cap="none" strike="noStrike">
                <a:solidFill>
                  <a:srgbClr val="FE3431"/>
                </a:solidFill>
                <a:latin typeface="Calibri"/>
                <a:ea typeface="Calibri"/>
                <a:cs typeface="Calibri"/>
                <a:sym typeface="Calibri"/>
              </a:rPr>
              <a:t> 10</a:t>
            </a:r>
            <a:r>
              <a:rPr b="1" i="0" lang="en-US" sz="2200" u="none" cap="none" strike="noStrike">
                <a:solidFill>
                  <a:srgbClr val="000000"/>
                </a:solidFill>
                <a:latin typeface="Calibri"/>
                <a:ea typeface="Calibri"/>
                <a:cs typeface="Calibri"/>
                <a:sym typeface="Calibri"/>
              </a:rPr>
              <a:t>종목을 선택</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Calibri"/>
                <a:ea typeface="Calibri"/>
                <a:cs typeface="Calibri"/>
                <a:sym typeface="Calibri"/>
              </a:rPr>
              <a:t>          </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000000"/>
                </a:solidFill>
                <a:latin typeface="Calibri"/>
                <a:ea typeface="Calibri"/>
                <a:cs typeface="Calibri"/>
                <a:sym typeface="Calibri"/>
              </a:rPr>
              <a:t>         </a:t>
            </a:r>
            <a:endParaRPr b="1" i="0" sz="2100" u="none" cap="none" strike="noStrike">
              <a:solidFill>
                <a:srgbClr val="000000"/>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419" name="Google Shape;1419;g12ccd435c2c_0_69"/>
          <p:cNvPicPr preferRelativeResize="0"/>
          <p:nvPr/>
        </p:nvPicPr>
        <p:blipFill rotWithShape="1">
          <a:blip r:embed="rId6">
            <a:alphaModFix/>
          </a:blip>
          <a:srcRect b="0" l="0" r="0" t="0"/>
          <a:stretch/>
        </p:blipFill>
        <p:spPr>
          <a:xfrm>
            <a:off x="9868906" y="2098550"/>
            <a:ext cx="7996194" cy="6997200"/>
          </a:xfrm>
          <a:prstGeom prst="rect">
            <a:avLst/>
          </a:prstGeom>
          <a:noFill/>
          <a:ln>
            <a:noFill/>
          </a:ln>
        </p:spPr>
      </p:pic>
      <p:sp>
        <p:nvSpPr>
          <p:cNvPr id="1420" name="Google Shape;1420;g12ccd435c2c_0_69"/>
          <p:cNvSpPr txBox="1"/>
          <p:nvPr/>
        </p:nvSpPr>
        <p:spPr>
          <a:xfrm>
            <a:off x="12332825" y="9293450"/>
            <a:ext cx="583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참고 뉴스 : </a:t>
            </a:r>
            <a:r>
              <a:rPr b="0" i="0" lang="en-US" sz="1100" u="sng" cap="none" strike="noStrike">
                <a:solidFill>
                  <a:schemeClr val="hlink"/>
                </a:solidFill>
                <a:latin typeface="Arial"/>
                <a:ea typeface="Arial"/>
                <a:cs typeface="Arial"/>
                <a:sym typeface="Arial"/>
                <a:hlinkClick r:id="rId7"/>
              </a:rPr>
              <a:t>분산투자 종목 수는? 10~15개가 안전합니다 - 조선일보 (chosun.com)</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pic>
        <p:nvPicPr>
          <p:cNvPr id="1425" name="Google Shape;1425;p2"/>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grpSp>
        <p:nvGrpSpPr>
          <p:cNvPr id="1426" name="Google Shape;1426;p2"/>
          <p:cNvGrpSpPr/>
          <p:nvPr/>
        </p:nvGrpSpPr>
        <p:grpSpPr>
          <a:xfrm>
            <a:off x="16526181" y="641870"/>
            <a:ext cx="1644349" cy="760643"/>
            <a:chOff x="16526181" y="641870"/>
            <a:chExt cx="1644349" cy="760643"/>
          </a:xfrm>
        </p:grpSpPr>
        <p:grpSp>
          <p:nvGrpSpPr>
            <p:cNvPr id="1427" name="Google Shape;1427;p2"/>
            <p:cNvGrpSpPr/>
            <p:nvPr/>
          </p:nvGrpSpPr>
          <p:grpSpPr>
            <a:xfrm>
              <a:off x="16526181" y="641870"/>
              <a:ext cx="760643" cy="760643"/>
              <a:chOff x="16526181" y="641870"/>
              <a:chExt cx="760643" cy="760643"/>
            </a:xfrm>
          </p:grpSpPr>
          <p:pic>
            <p:nvPicPr>
              <p:cNvPr id="1428" name="Google Shape;1428;p2"/>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429" name="Google Shape;1429;p2"/>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430" name="Google Shape;1430;p2"/>
            <p:cNvSpPr txBox="1"/>
            <p:nvPr/>
          </p:nvSpPr>
          <p:spPr>
            <a:xfrm>
              <a:off x="16537930" y="798621"/>
              <a:ext cx="16326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431" name="Google Shape;1431;p2"/>
          <p:cNvSpPr txBox="1"/>
          <p:nvPr/>
        </p:nvSpPr>
        <p:spPr>
          <a:xfrm>
            <a:off x="662130" y="643683"/>
            <a:ext cx="12444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종목개수를 10개로 선택한 이유. Part 1</a:t>
            </a:r>
            <a:endParaRPr b="0" i="0" sz="1400" u="none" cap="none" strike="noStrike">
              <a:solidFill>
                <a:srgbClr val="000000"/>
              </a:solidFill>
              <a:latin typeface="Arial"/>
              <a:ea typeface="Arial"/>
              <a:cs typeface="Arial"/>
              <a:sym typeface="Arial"/>
            </a:endParaRPr>
          </a:p>
        </p:txBody>
      </p:sp>
      <p:sp>
        <p:nvSpPr>
          <p:cNvPr id="1432" name="Google Shape;1432;p2"/>
          <p:cNvSpPr txBox="1"/>
          <p:nvPr/>
        </p:nvSpPr>
        <p:spPr>
          <a:xfrm>
            <a:off x="864200" y="1636838"/>
            <a:ext cx="151368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포트폴리오 종목 10개</a:t>
            </a:r>
            <a:endParaRPr b="1" i="0" sz="2400" u="none" cap="none" strike="noStrike">
              <a:solidFill>
                <a:schemeClr val="dk1"/>
              </a:solidFill>
              <a:latin typeface="Calibri"/>
              <a:ea typeface="Calibri"/>
              <a:cs typeface="Calibri"/>
              <a:sym typeface="Calibri"/>
            </a:endParaRPr>
          </a:p>
        </p:txBody>
      </p:sp>
      <p:sp>
        <p:nvSpPr>
          <p:cNvPr id="1433" name="Google Shape;1433;p2"/>
          <p:cNvSpPr txBox="1"/>
          <p:nvPr/>
        </p:nvSpPr>
        <p:spPr>
          <a:xfrm>
            <a:off x="954493" y="2180806"/>
            <a:ext cx="8762400" cy="256990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US" sz="3200" u="none" cap="none" strike="noStrike">
                <a:solidFill>
                  <a:srgbClr val="FF0000"/>
                </a:solidFill>
                <a:latin typeface="Calibri"/>
                <a:ea typeface="Calibri"/>
                <a:cs typeface="Calibri"/>
                <a:sym typeface="Calibri"/>
              </a:rPr>
              <a:t>&lt;분산투자 황금비율은 10~15종목&gt;</a:t>
            </a:r>
            <a:endParaRPr b="1" i="0" sz="32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&lt;</a:t>
            </a:r>
            <a:endParaRPr b="1" i="0" sz="2100" u="none" cap="none" strike="noStrike">
              <a:solidFill>
                <a:srgbClr val="000000"/>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434" name="Google Shape;1434;p2"/>
          <p:cNvPicPr preferRelativeResize="0"/>
          <p:nvPr/>
        </p:nvPicPr>
        <p:blipFill rotWithShape="1">
          <a:blip r:embed="rId6">
            <a:alphaModFix/>
          </a:blip>
          <a:srcRect b="0" l="0" r="0" t="0"/>
          <a:stretch/>
        </p:blipFill>
        <p:spPr>
          <a:xfrm>
            <a:off x="11309147" y="886557"/>
            <a:ext cx="7593748" cy="3616775"/>
          </a:xfrm>
          <a:prstGeom prst="rect">
            <a:avLst/>
          </a:prstGeom>
          <a:noFill/>
          <a:ln>
            <a:noFill/>
          </a:ln>
        </p:spPr>
      </p:pic>
      <p:sp>
        <p:nvSpPr>
          <p:cNvPr id="1435" name="Google Shape;1435;p2"/>
          <p:cNvSpPr txBox="1"/>
          <p:nvPr/>
        </p:nvSpPr>
        <p:spPr>
          <a:xfrm>
            <a:off x="864200" y="9571895"/>
            <a:ext cx="583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참고 뉴스 : </a:t>
            </a:r>
            <a:r>
              <a:rPr b="0" i="0" lang="en-US" sz="1100" u="sng" cap="none" strike="noStrike">
                <a:solidFill>
                  <a:schemeClr val="hlink"/>
                </a:solidFill>
                <a:latin typeface="Arial"/>
                <a:ea typeface="Arial"/>
                <a:cs typeface="Arial"/>
                <a:sym typeface="Arial"/>
                <a:hlinkClick r:id="rId7"/>
              </a:rPr>
              <a:t>분산투자 종목 수는? 10~15개가 안전합니다 - 조선일보 (chosun.com)</a:t>
            </a:r>
            <a:endParaRPr b="0" i="0" sz="1400" u="none" cap="none" strike="noStrike">
              <a:solidFill>
                <a:srgbClr val="000000"/>
              </a:solidFill>
              <a:latin typeface="Calibri"/>
              <a:ea typeface="Calibri"/>
              <a:cs typeface="Calibri"/>
              <a:sym typeface="Calibri"/>
            </a:endParaRPr>
          </a:p>
        </p:txBody>
      </p:sp>
      <p:graphicFrame>
        <p:nvGraphicFramePr>
          <p:cNvPr id="1436" name="Google Shape;1436;p2"/>
          <p:cNvGraphicFramePr/>
          <p:nvPr/>
        </p:nvGraphicFramePr>
        <p:xfrm>
          <a:off x="10220448" y="1636841"/>
          <a:ext cx="3000000" cy="3000000"/>
        </p:xfrm>
        <a:graphic>
          <a:graphicData uri="http://schemas.openxmlformats.org/drawingml/2006/table">
            <a:tbl>
              <a:tblPr bandRow="1" firstRow="1">
                <a:noFill/>
                <a:tableStyleId>{C7FD7C22-32EB-4BDD-9D10-C249B8D23314}</a:tableStyleId>
              </a:tblPr>
              <a:tblGrid>
                <a:gridCol w="1445350"/>
                <a:gridCol w="1501900"/>
                <a:gridCol w="1313275"/>
                <a:gridCol w="1570375"/>
                <a:gridCol w="1561350"/>
              </a:tblGrid>
              <a:tr h="1526300">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0000FF"/>
                          </a:solidFill>
                        </a:rPr>
                        <a:t>5종목 수익률</a:t>
                      </a:r>
                      <a:endParaRPr sz="2500" u="none" cap="none" strike="noStrike">
                        <a:solidFill>
                          <a:srgbClr val="0000FF"/>
                        </a:solidFill>
                      </a:endParaRPr>
                    </a:p>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txBody>
                  <a:tcPr marT="45725" marB="45725" marR="91450" marL="91450">
                    <a:solidFill>
                      <a:schemeClr val="dk1"/>
                    </a:solidFill>
                  </a:tcPr>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0000"/>
                          </a:solidFill>
                        </a:rPr>
                        <a:t>10종목 </a:t>
                      </a:r>
                      <a:r>
                        <a:rPr lang="en-US" sz="700" u="none" cap="none" strike="noStrike">
                          <a:solidFill>
                            <a:srgbClr val="FF0000"/>
                          </a:solidFill>
                        </a:rPr>
                        <a:t> </a:t>
                      </a:r>
                      <a:r>
                        <a:rPr lang="en-US" sz="2500" u="none" cap="none" strike="noStrike">
                          <a:solidFill>
                            <a:srgbClr val="FF0000"/>
                          </a:solidFill>
                        </a:rPr>
                        <a:t>수익률</a:t>
                      </a:r>
                      <a:endParaRPr sz="700" u="none" cap="none" strike="noStrike">
                        <a:solidFill>
                          <a:srgbClr val="FF0000"/>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t>기법</a:t>
                      </a:r>
                      <a:endParaRPr sz="25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200"/>
                        <a:buFont typeface="Arial"/>
                        <a:buNone/>
                      </a:pPr>
                      <a:r>
                        <a:t/>
                      </a:r>
                      <a:endParaRPr sz="32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0000FF"/>
                          </a:solidFill>
                        </a:rPr>
                        <a:t>5종목</a:t>
                      </a:r>
                      <a:endParaRPr sz="2500" u="none" cap="none" strike="noStrike">
                        <a:solidFill>
                          <a:srgbClr val="0000FF"/>
                        </a:solidFill>
                      </a:endParaRPr>
                    </a:p>
                    <a:p>
                      <a:pPr indent="0" lvl="0" marL="0" marR="0" rtl="0" algn="l">
                        <a:lnSpc>
                          <a:spcPct val="100000"/>
                        </a:lnSpc>
                        <a:spcBef>
                          <a:spcPts val="0"/>
                        </a:spcBef>
                        <a:spcAft>
                          <a:spcPts val="0"/>
                        </a:spcAft>
                        <a:buClr>
                          <a:srgbClr val="000000"/>
                        </a:buClr>
                        <a:buSzPts val="3200"/>
                        <a:buFont typeface="Arial"/>
                        <a:buNone/>
                      </a:pPr>
                      <a:r>
                        <a:rPr lang="en-US" sz="2500" u="none" cap="none" strike="noStrike">
                          <a:solidFill>
                            <a:srgbClr val="0000FF"/>
                          </a:solidFill>
                        </a:rPr>
                        <a:t>누적수익률</a:t>
                      </a:r>
                      <a:endParaRPr sz="700" u="none" cap="none" strike="noStrike">
                        <a:solidFill>
                          <a:srgbClr val="0000FF"/>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Arial"/>
                        <a:buNone/>
                      </a:pPr>
                      <a:r>
                        <a:t/>
                      </a:r>
                      <a:endParaRPr sz="2900" u="none" cap="none" strike="noStrike"/>
                    </a:p>
                    <a:p>
                      <a:pPr indent="0" lvl="0" marL="0" marR="0" rtl="0" algn="ctr">
                        <a:lnSpc>
                          <a:spcPct val="100000"/>
                        </a:lnSpc>
                        <a:spcBef>
                          <a:spcPts val="0"/>
                        </a:spcBef>
                        <a:spcAft>
                          <a:spcPts val="0"/>
                        </a:spcAft>
                        <a:buClr>
                          <a:srgbClr val="000000"/>
                        </a:buClr>
                        <a:buSzPts val="3200"/>
                        <a:buFont typeface="Arial"/>
                        <a:buNone/>
                      </a:pPr>
                      <a:r>
                        <a:rPr lang="en-US" sz="2500" u="none" cap="none" strike="noStrike">
                          <a:solidFill>
                            <a:srgbClr val="FF0000"/>
                          </a:solidFill>
                        </a:rPr>
                        <a:t>10종목 누적수익률</a:t>
                      </a:r>
                      <a:endParaRPr sz="2500" u="none" cap="none" strike="noStrike">
                        <a:solidFill>
                          <a:srgbClr val="FF0000"/>
                        </a:solidFill>
                      </a:endParaRPr>
                    </a:p>
                  </a:txBody>
                  <a:tcPr marT="45725" marB="45725" marR="91450" marL="91450"/>
                </a:tc>
              </a:tr>
              <a:tr h="60505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0.145961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0.206612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시장가치</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26.565928</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19.114936</a:t>
                      </a:r>
                      <a:endParaRPr sz="2000" u="none" cap="none" strike="noStrike"/>
                    </a:p>
                  </a:txBody>
                  <a:tcPr marT="45725" marB="45725" marR="91450" marL="91450"/>
                </a:tc>
              </a:tr>
              <a:tr h="60505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0.077693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0.117382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그레이엄</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11.420622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12.032841</a:t>
                      </a:r>
                      <a:endParaRPr sz="2000" u="none" cap="none" strike="noStrike"/>
                    </a:p>
                  </a:txBody>
                  <a:tcPr marT="45725" marB="45725" marR="91450" marL="91450"/>
                </a:tc>
              </a:tr>
              <a:tr h="3361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-0.133225</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0.086103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린치</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5.773133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10.698651</a:t>
                      </a:r>
                      <a:endParaRPr sz="2000" u="none" cap="none" strike="noStrike"/>
                    </a:p>
                  </a:txBody>
                  <a:tcPr marT="45725" marB="45725" marR="91450" marL="91450"/>
                </a:tc>
              </a:tr>
              <a:tr h="3361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-0.149423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-0.098926</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버핏</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5.721840</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13.350649</a:t>
                      </a:r>
                      <a:endParaRPr sz="2000" u="none" cap="none" strike="noStrike"/>
                    </a:p>
                  </a:txBody>
                  <a:tcPr marT="45725" marB="45725" marR="91450" marL="91450"/>
                </a:tc>
              </a:tr>
              <a:tr h="60505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0.036023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0.066395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3대 거장</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6.534467</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15.360838</a:t>
                      </a:r>
                      <a:endParaRPr sz="2000" u="none" cap="none" strike="noStrike"/>
                    </a:p>
                  </a:txBody>
                  <a:tcPr marT="45725" marB="45725" marR="91450" marL="91450"/>
                </a:tc>
              </a:tr>
              <a:tr h="60505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-0.366829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-0.194738</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레버리지</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4.988759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7.234414</a:t>
                      </a:r>
                      <a:endParaRPr sz="2000" u="none" cap="none" strike="noStrike"/>
                    </a:p>
                  </a:txBody>
                  <a:tcPr marT="45725" marB="45725" marR="91450" marL="91450"/>
                </a:tc>
              </a:tr>
              <a:tr h="3361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-0.416653</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0.266475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수익성</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3.332697</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4.986475</a:t>
                      </a:r>
                      <a:endParaRPr sz="2000" u="none" cap="none" strike="noStrike"/>
                    </a:p>
                  </a:txBody>
                  <a:tcPr marT="45725" marB="45725" marR="91450" marL="91450"/>
                </a:tc>
              </a:tr>
              <a:tr h="3361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-0.106614</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-0.001375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성장성</a:t>
                      </a:r>
                      <a:endParaRPr b="1" sz="2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5.136509</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4.660258</a:t>
                      </a:r>
                      <a:endParaRPr sz="2000" u="none" cap="none" strike="noStrike"/>
                    </a:p>
                  </a:txBody>
                  <a:tcPr marT="45725" marB="45725" marR="91450" marL="91450"/>
                </a:tc>
              </a:tr>
              <a:tr h="3361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-0.081601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-0.001375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활동성</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2.511952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4.660258</a:t>
                      </a:r>
                      <a:endParaRPr sz="2000" u="none" cap="none" strike="noStrike"/>
                    </a:p>
                  </a:txBody>
                  <a:tcPr marT="45725" marB="45725" marR="91450" marL="91450"/>
                </a:tc>
              </a:tr>
              <a:tr h="33612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-0.080558</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-0.151022</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800"/>
                        <a:buFont typeface="Arial"/>
                        <a:buNone/>
                      </a:pPr>
                      <a:r>
                        <a:rPr b="1" lang="en-US" sz="2400" u="none" cap="none" strike="noStrike"/>
                        <a:t>유동성</a:t>
                      </a:r>
                      <a:endParaRPr sz="1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5.427861</a:t>
                      </a:r>
                      <a:endParaRPr sz="20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5.361891</a:t>
                      </a:r>
                      <a:endParaRPr sz="2000" u="none" cap="none" strike="noStrike"/>
                    </a:p>
                  </a:txBody>
                  <a:tcPr marT="45725" marB="45725" marR="91450" marL="91450"/>
                </a:tc>
              </a:tr>
            </a:tbl>
          </a:graphicData>
        </a:graphic>
      </p:graphicFrame>
      <p:sp>
        <p:nvSpPr>
          <p:cNvPr id="1437" name="Google Shape;1437;p2"/>
          <p:cNvSpPr/>
          <p:nvPr/>
        </p:nvSpPr>
        <p:spPr>
          <a:xfrm flipH="1">
            <a:off x="15691382" y="4293873"/>
            <a:ext cx="1921200" cy="3913200"/>
          </a:xfrm>
          <a:prstGeom prst="rect">
            <a:avLst/>
          </a:prstGeom>
          <a:noFill/>
          <a:ln cap="flat" cmpd="sng" w="57150">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8" name="Google Shape;1438;p2"/>
          <p:cNvSpPr/>
          <p:nvPr/>
        </p:nvSpPr>
        <p:spPr>
          <a:xfrm flipH="1">
            <a:off x="10342407" y="3820623"/>
            <a:ext cx="1778700" cy="4386300"/>
          </a:xfrm>
          <a:prstGeom prst="rect">
            <a:avLst/>
          </a:prstGeom>
          <a:noFill/>
          <a:ln cap="flat" cmpd="sng" w="57150">
            <a:solidFill>
              <a:srgbClr val="FE34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9" name="Google Shape;1439;p2"/>
          <p:cNvSpPr txBox="1"/>
          <p:nvPr/>
        </p:nvSpPr>
        <p:spPr>
          <a:xfrm>
            <a:off x="8515982" y="1447973"/>
            <a:ext cx="2582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Calibri"/>
                <a:ea typeface="Calibri"/>
                <a:cs typeface="Calibri"/>
                <a:sym typeface="Calibri"/>
              </a:rPr>
              <a:t>2021년기준</a:t>
            </a:r>
            <a:endParaRPr b="1" i="0" sz="2500" u="none" cap="none" strike="noStrike">
              <a:solidFill>
                <a:srgbClr val="000000"/>
              </a:solidFill>
              <a:latin typeface="Calibri"/>
              <a:ea typeface="Calibri"/>
              <a:cs typeface="Calibri"/>
              <a:sym typeface="Calibri"/>
            </a:endParaRPr>
          </a:p>
        </p:txBody>
      </p:sp>
      <p:sp>
        <p:nvSpPr>
          <p:cNvPr id="1440" name="Google Shape;1440;p2"/>
          <p:cNvSpPr/>
          <p:nvPr/>
        </p:nvSpPr>
        <p:spPr>
          <a:xfrm flipH="1">
            <a:off x="8515982" y="8206948"/>
            <a:ext cx="1778700" cy="461700"/>
          </a:xfrm>
          <a:prstGeom prst="rect">
            <a:avLst/>
          </a:pr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1" name="Google Shape;1441;p2"/>
          <p:cNvSpPr/>
          <p:nvPr/>
        </p:nvSpPr>
        <p:spPr>
          <a:xfrm flipH="1">
            <a:off x="13758882" y="3820623"/>
            <a:ext cx="1921200" cy="461700"/>
          </a:xfrm>
          <a:prstGeom prst="rect">
            <a:avLst/>
          </a:pr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2" name="Google Shape;1442;p2"/>
          <p:cNvSpPr/>
          <p:nvPr/>
        </p:nvSpPr>
        <p:spPr>
          <a:xfrm flipH="1">
            <a:off x="13758882" y="8206948"/>
            <a:ext cx="1921200" cy="461700"/>
          </a:xfrm>
          <a:prstGeom prst="rect">
            <a:avLst/>
          </a:prstGeom>
          <a:noFill/>
          <a:ln cap="flat" cmpd="sng" w="571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3" name="Google Shape;1443;p2"/>
          <p:cNvSpPr txBox="1"/>
          <p:nvPr/>
        </p:nvSpPr>
        <p:spPr>
          <a:xfrm>
            <a:off x="1076450" y="3483926"/>
            <a:ext cx="9144000" cy="33547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0000"/>
                </a:solidFill>
                <a:latin typeface="Calibri"/>
                <a:ea typeface="Calibri"/>
                <a:cs typeface="Calibri"/>
                <a:sym typeface="Calibri"/>
              </a:rPr>
              <a:t>종목 부적합  (50%0</a:t>
            </a:r>
            <a:endParaRPr/>
          </a:p>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FF0000"/>
                </a:solidFill>
                <a:latin typeface="Calibri"/>
                <a:ea typeface="Calibri"/>
                <a:cs typeface="Calibri"/>
                <a:sym typeface="Calibri"/>
              </a:rPr>
              <a:t>수익률 감소</a:t>
            </a:r>
            <a:endParaRPr b="1" i="0" sz="4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FF0000"/>
                </a:solidFill>
                <a:latin typeface="Calibri"/>
                <a:ea typeface="Calibri"/>
                <a:cs typeface="Calibri"/>
                <a:sym typeface="Calibri"/>
              </a:rPr>
              <a:t>15종목 부적합</a:t>
            </a:r>
            <a:endParaRPr b="1" i="0" sz="4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전략에 맞는 튜닝 조건 재조정 필요..</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0000"/>
                </a:solidFill>
                <a:latin typeface="Calibri"/>
                <a:ea typeface="Calibri"/>
                <a:cs typeface="Calibri"/>
                <a:sym typeface="Calibri"/>
              </a:rPr>
              <a:t>최종 10종 택</a:t>
            </a:r>
            <a:endParaRPr b="1" i="0" sz="3200" u="none" cap="none" strike="noStrike">
              <a:solidFill>
                <a:srgbClr val="FF0000"/>
              </a:solidFill>
              <a:latin typeface="Calibri"/>
              <a:ea typeface="Calibri"/>
              <a:cs typeface="Calibri"/>
              <a:sym typeface="Calibri"/>
            </a:endParaRPr>
          </a:p>
        </p:txBody>
      </p:sp>
      <p:sp>
        <p:nvSpPr>
          <p:cNvPr id="1444" name="Google Shape;1444;p2"/>
          <p:cNvSpPr txBox="1"/>
          <p:nvPr/>
        </p:nvSpPr>
        <p:spPr>
          <a:xfrm>
            <a:off x="14718700" y="804975"/>
            <a:ext cx="6996300" cy="532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dk1"/>
                </a:solidFill>
                <a:latin typeface="Calibri"/>
                <a:ea typeface="Calibri"/>
                <a:cs typeface="Calibri"/>
                <a:sym typeface="Calibri"/>
              </a:rPr>
              <a:t>데이터셋 색 , 숫자에 콤마 표시\</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구성 잘해야됨 기법 10가지 이해가 잘안됨</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3개의 할아버지기법이 왜 갑자기 10개가나오냐</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기법마다 회사의 어떤부분을 보고 투자하는 기법인가?</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최적화라는 단어 대신 조정</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US" sz="2500">
                <a:solidFill>
                  <a:schemeClr val="dk1"/>
                </a:solidFill>
                <a:latin typeface="Calibri"/>
                <a:ea typeface="Calibri"/>
                <a:cs typeface="Calibri"/>
                <a:sym typeface="Calibri"/>
              </a:rPr>
              <a:t>5종목이라고 선택하지 않고 황금비율보다 절반 / 50% 이런식으로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sz="3100">
              <a:solidFill>
                <a:schemeClr val="dk1"/>
              </a:solidFill>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5종목이 안되는 이유는 수익률이 10종목이 더높고</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15종목이 안되는 이유는 기준 점수를 조정해야 15종목이 나옴</a:t>
            </a:r>
            <a:endParaRPr>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pic>
        <p:nvPicPr>
          <p:cNvPr id="1449" name="Google Shape;1449;p44"/>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1450" name="Google Shape;1450;p44"/>
          <p:cNvGrpSpPr/>
          <p:nvPr/>
        </p:nvGrpSpPr>
        <p:grpSpPr>
          <a:xfrm>
            <a:off x="16526181" y="641870"/>
            <a:ext cx="1644329" cy="862290"/>
            <a:chOff x="16526181" y="641870"/>
            <a:chExt cx="1644329" cy="862290"/>
          </a:xfrm>
        </p:grpSpPr>
        <p:grpSp>
          <p:nvGrpSpPr>
            <p:cNvPr id="1451" name="Google Shape;1451;p44"/>
            <p:cNvGrpSpPr/>
            <p:nvPr/>
          </p:nvGrpSpPr>
          <p:grpSpPr>
            <a:xfrm>
              <a:off x="16526181" y="641870"/>
              <a:ext cx="760643" cy="760643"/>
              <a:chOff x="16526181" y="641870"/>
              <a:chExt cx="760643" cy="760643"/>
            </a:xfrm>
          </p:grpSpPr>
          <p:pic>
            <p:nvPicPr>
              <p:cNvPr id="1452" name="Google Shape;1452;p44"/>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453" name="Google Shape;1453;p44"/>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454" name="Google Shape;1454;p44"/>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pic>
        <p:nvPicPr>
          <p:cNvPr id="1455" name="Google Shape;1455;p44"/>
          <p:cNvPicPr preferRelativeResize="0"/>
          <p:nvPr/>
        </p:nvPicPr>
        <p:blipFill rotWithShape="1">
          <a:blip r:embed="rId6">
            <a:alphaModFix/>
          </a:blip>
          <a:srcRect b="0" l="0" r="0" t="0"/>
          <a:stretch/>
        </p:blipFill>
        <p:spPr>
          <a:xfrm>
            <a:off x="0" y="0"/>
            <a:ext cx="18288000" cy="10287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459" name="Shape 1459"/>
        <p:cNvGrpSpPr/>
        <p:nvPr/>
      </p:nvGrpSpPr>
      <p:grpSpPr>
        <a:xfrm>
          <a:off x="0" y="0"/>
          <a:ext cx="0" cy="0"/>
          <a:chOff x="0" y="0"/>
          <a:chExt cx="0" cy="0"/>
        </a:xfrm>
      </p:grpSpPr>
      <p:pic>
        <p:nvPicPr>
          <p:cNvPr id="1460" name="Google Shape;1460;p45"/>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1461" name="Google Shape;1461;p45"/>
          <p:cNvGrpSpPr/>
          <p:nvPr/>
        </p:nvGrpSpPr>
        <p:grpSpPr>
          <a:xfrm>
            <a:off x="16526181" y="641870"/>
            <a:ext cx="1644329" cy="862290"/>
            <a:chOff x="16526181" y="641870"/>
            <a:chExt cx="1644329" cy="862290"/>
          </a:xfrm>
        </p:grpSpPr>
        <p:grpSp>
          <p:nvGrpSpPr>
            <p:cNvPr id="1462" name="Google Shape;1462;p45"/>
            <p:cNvGrpSpPr/>
            <p:nvPr/>
          </p:nvGrpSpPr>
          <p:grpSpPr>
            <a:xfrm>
              <a:off x="16526181" y="641870"/>
              <a:ext cx="760643" cy="760643"/>
              <a:chOff x="16526181" y="641870"/>
              <a:chExt cx="760643" cy="760643"/>
            </a:xfrm>
          </p:grpSpPr>
          <p:pic>
            <p:nvPicPr>
              <p:cNvPr id="1463" name="Google Shape;1463;p45"/>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464" name="Google Shape;1464;p45"/>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465" name="Google Shape;1465;p45"/>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pic>
        <p:nvPicPr>
          <p:cNvPr id="1466" name="Google Shape;1466;p45"/>
          <p:cNvPicPr preferRelativeResize="0"/>
          <p:nvPr/>
        </p:nvPicPr>
        <p:blipFill rotWithShape="1">
          <a:blip r:embed="rId6">
            <a:alphaModFix/>
          </a:blip>
          <a:srcRect b="0" l="0" r="0" t="0"/>
          <a:stretch/>
        </p:blipFill>
        <p:spPr>
          <a:xfrm>
            <a:off x="-533400" y="3238500"/>
            <a:ext cx="7201694" cy="7201694"/>
          </a:xfrm>
          <a:prstGeom prst="rect">
            <a:avLst/>
          </a:prstGeom>
          <a:noFill/>
          <a:ln>
            <a:noFill/>
          </a:ln>
        </p:spPr>
      </p:pic>
      <p:sp>
        <p:nvSpPr>
          <p:cNvPr id="1467" name="Google Shape;1467;p45"/>
          <p:cNvSpPr txBox="1"/>
          <p:nvPr/>
        </p:nvSpPr>
        <p:spPr>
          <a:xfrm>
            <a:off x="640035" y="658996"/>
            <a:ext cx="2730973" cy="5651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서비스 소개</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471" name="Shape 1471"/>
        <p:cNvGrpSpPr/>
        <p:nvPr/>
      </p:nvGrpSpPr>
      <p:grpSpPr>
        <a:xfrm>
          <a:off x="0" y="0"/>
          <a:ext cx="0" cy="0"/>
          <a:chOff x="0" y="0"/>
          <a:chExt cx="0" cy="0"/>
        </a:xfrm>
      </p:grpSpPr>
      <p:pic>
        <p:nvPicPr>
          <p:cNvPr id="1472" name="Google Shape;1472;p46"/>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1473" name="Google Shape;1473;p46"/>
          <p:cNvGrpSpPr/>
          <p:nvPr/>
        </p:nvGrpSpPr>
        <p:grpSpPr>
          <a:xfrm>
            <a:off x="16526181" y="641870"/>
            <a:ext cx="1644329" cy="862290"/>
            <a:chOff x="16526181" y="641870"/>
            <a:chExt cx="1644329" cy="862290"/>
          </a:xfrm>
        </p:grpSpPr>
        <p:grpSp>
          <p:nvGrpSpPr>
            <p:cNvPr id="1474" name="Google Shape;1474;p46"/>
            <p:cNvGrpSpPr/>
            <p:nvPr/>
          </p:nvGrpSpPr>
          <p:grpSpPr>
            <a:xfrm>
              <a:off x="16526181" y="641870"/>
              <a:ext cx="760643" cy="760643"/>
              <a:chOff x="16526181" y="641870"/>
              <a:chExt cx="760643" cy="760643"/>
            </a:xfrm>
          </p:grpSpPr>
          <p:pic>
            <p:nvPicPr>
              <p:cNvPr id="1475" name="Google Shape;1475;p46"/>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476" name="Google Shape;1476;p46"/>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477" name="Google Shape;1477;p46"/>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478" name="Google Shape;1478;p46"/>
          <p:cNvSpPr txBox="1"/>
          <p:nvPr/>
        </p:nvSpPr>
        <p:spPr>
          <a:xfrm>
            <a:off x="640035" y="658996"/>
            <a:ext cx="9418365" cy="5651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적용 기술 및 웹 아키텍처</a:t>
            </a:r>
            <a:endParaRPr b="0" i="0" sz="4000" u="none" cap="none" strike="noStrike">
              <a:solidFill>
                <a:schemeClr val="dk1"/>
              </a:solidFill>
              <a:latin typeface="Arial"/>
              <a:ea typeface="Arial"/>
              <a:cs typeface="Arial"/>
              <a:sym typeface="Arial"/>
            </a:endParaRPr>
          </a:p>
        </p:txBody>
      </p:sp>
      <p:pic>
        <p:nvPicPr>
          <p:cNvPr descr="텍스트, 여왕이(가) 표시된 사진&#10;&#10;자동 생성된 설명" id="1479" name="Google Shape;1479;p46"/>
          <p:cNvPicPr preferRelativeResize="0"/>
          <p:nvPr/>
        </p:nvPicPr>
        <p:blipFill rotWithShape="1">
          <a:blip r:embed="rId6">
            <a:alphaModFix/>
          </a:blip>
          <a:srcRect b="18148" l="3408" r="2283" t="18997"/>
          <a:stretch/>
        </p:blipFill>
        <p:spPr>
          <a:xfrm>
            <a:off x="640035" y="1638300"/>
            <a:ext cx="12115800" cy="8379691"/>
          </a:xfrm>
          <a:prstGeom prst="rect">
            <a:avLst/>
          </a:prstGeom>
          <a:noFill/>
          <a:ln>
            <a:noFill/>
          </a:ln>
          <a:effectLst>
            <a:outerShdw rotWithShape="0" algn="tl" dir="2700000" dist="38100">
              <a:srgbClr val="000000">
                <a:alpha val="27058"/>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483" name="Shape 1483"/>
        <p:cNvGrpSpPr/>
        <p:nvPr/>
      </p:nvGrpSpPr>
      <p:grpSpPr>
        <a:xfrm>
          <a:off x="0" y="0"/>
          <a:ext cx="0" cy="0"/>
          <a:chOff x="0" y="0"/>
          <a:chExt cx="0" cy="0"/>
        </a:xfrm>
      </p:grpSpPr>
      <p:pic>
        <p:nvPicPr>
          <p:cNvPr id="1484" name="Google Shape;1484;p47"/>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1485" name="Google Shape;1485;p47"/>
          <p:cNvGrpSpPr/>
          <p:nvPr/>
        </p:nvGrpSpPr>
        <p:grpSpPr>
          <a:xfrm>
            <a:off x="16526181" y="641870"/>
            <a:ext cx="1644329" cy="862290"/>
            <a:chOff x="16526181" y="641870"/>
            <a:chExt cx="1644329" cy="862290"/>
          </a:xfrm>
        </p:grpSpPr>
        <p:grpSp>
          <p:nvGrpSpPr>
            <p:cNvPr id="1486" name="Google Shape;1486;p47"/>
            <p:cNvGrpSpPr/>
            <p:nvPr/>
          </p:nvGrpSpPr>
          <p:grpSpPr>
            <a:xfrm>
              <a:off x="16526181" y="641870"/>
              <a:ext cx="760643" cy="760643"/>
              <a:chOff x="16526181" y="641870"/>
              <a:chExt cx="760643" cy="760643"/>
            </a:xfrm>
          </p:grpSpPr>
          <p:pic>
            <p:nvPicPr>
              <p:cNvPr id="1487" name="Google Shape;1487;p47"/>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488" name="Google Shape;1488;p47"/>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489" name="Google Shape;1489;p47"/>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490" name="Google Shape;1490;p47"/>
          <p:cNvSpPr txBox="1"/>
          <p:nvPr/>
        </p:nvSpPr>
        <p:spPr>
          <a:xfrm>
            <a:off x="640035" y="658996"/>
            <a:ext cx="2730973" cy="5651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서비스 시연</a:t>
            </a:r>
            <a:endParaRPr b="0" i="0" sz="4000" u="none" cap="none" strike="noStrike">
              <a:solidFill>
                <a:schemeClr val="dk1"/>
              </a:solidFill>
              <a:latin typeface="Arial"/>
              <a:ea typeface="Arial"/>
              <a:cs typeface="Arial"/>
              <a:sym typeface="Arial"/>
            </a:endParaRPr>
          </a:p>
        </p:txBody>
      </p:sp>
      <p:sp>
        <p:nvSpPr>
          <p:cNvPr id="1491" name="Google Shape;1491;p47"/>
          <p:cNvSpPr txBox="1"/>
          <p:nvPr/>
        </p:nvSpPr>
        <p:spPr>
          <a:xfrm>
            <a:off x="3017541" y="2781300"/>
            <a:ext cx="12250632"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웹 스샷 밑 웹 링크</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80" name="Shape 280"/>
        <p:cNvGrpSpPr/>
        <p:nvPr/>
      </p:nvGrpSpPr>
      <p:grpSpPr>
        <a:xfrm>
          <a:off x="0" y="0"/>
          <a:ext cx="0" cy="0"/>
          <a:chOff x="0" y="0"/>
          <a:chExt cx="0" cy="0"/>
        </a:xfrm>
      </p:grpSpPr>
      <p:sp>
        <p:nvSpPr>
          <p:cNvPr id="281" name="Google Shape;281;g12d733afbcc_1_486"/>
          <p:cNvSpPr/>
          <p:nvPr/>
        </p:nvSpPr>
        <p:spPr>
          <a:xfrm rot="8408984">
            <a:off x="-1150270" y="-1983200"/>
            <a:ext cx="3644289" cy="3644289"/>
          </a:xfrm>
          <a:prstGeom prst="blockArc">
            <a:avLst>
              <a:gd fmla="val 10800000" name="adj1"/>
              <a:gd fmla="val 21371223" name="adj2"/>
              <a:gd fmla="val 20918"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2" name="Google Shape;282;g12d733afbcc_1_486"/>
          <p:cNvSpPr txBox="1"/>
          <p:nvPr/>
        </p:nvSpPr>
        <p:spPr>
          <a:xfrm>
            <a:off x="673015" y="696172"/>
            <a:ext cx="4784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Montserrat ExtraBold"/>
                <a:ea typeface="Montserrat ExtraBold"/>
                <a:cs typeface="Montserrat ExtraBold"/>
                <a:sym typeface="Montserrat ExtraBold"/>
              </a:rPr>
              <a:t>프로젝트 배경</a:t>
            </a:r>
            <a:endParaRPr b="0" i="0" sz="1400" u="none" cap="none" strike="noStrike">
              <a:solidFill>
                <a:srgbClr val="000000"/>
              </a:solidFill>
              <a:latin typeface="Arial"/>
              <a:ea typeface="Arial"/>
              <a:cs typeface="Arial"/>
              <a:sym typeface="Arial"/>
            </a:endParaRPr>
          </a:p>
        </p:txBody>
      </p:sp>
      <p:pic>
        <p:nvPicPr>
          <p:cNvPr id="283" name="Google Shape;283;g12d733afbcc_1_486"/>
          <p:cNvPicPr preferRelativeResize="0"/>
          <p:nvPr/>
        </p:nvPicPr>
        <p:blipFill rotWithShape="1">
          <a:blip r:embed="rId3">
            <a:alphaModFix/>
          </a:blip>
          <a:srcRect b="0" l="0" r="0" t="0"/>
          <a:stretch/>
        </p:blipFill>
        <p:spPr>
          <a:xfrm>
            <a:off x="628173" y="2344118"/>
            <a:ext cx="8558214" cy="4813994"/>
          </a:xfrm>
          <a:prstGeom prst="rect">
            <a:avLst/>
          </a:prstGeom>
          <a:noFill/>
          <a:ln>
            <a:noFill/>
          </a:ln>
        </p:spPr>
      </p:pic>
      <p:sp>
        <p:nvSpPr>
          <p:cNvPr id="284" name="Google Shape;284;g12d733afbcc_1_486"/>
          <p:cNvSpPr txBox="1"/>
          <p:nvPr/>
        </p:nvSpPr>
        <p:spPr>
          <a:xfrm>
            <a:off x="628173" y="7168432"/>
            <a:ext cx="8558100" cy="785100"/>
          </a:xfrm>
          <a:prstGeom prst="rect">
            <a:avLst/>
          </a:prstGeom>
          <a:solidFill>
            <a:srgbClr val="0F243E"/>
          </a:solidFill>
          <a:ln>
            <a:noFill/>
          </a:ln>
        </p:spPr>
        <p:txBody>
          <a:bodyPr anchorCtr="0" anchor="ctr"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코로나 시대에 유입된 개인 투자자들의 영향으로 급격히 상승된</a:t>
            </a:r>
            <a:endParaRPr b="0" i="0" sz="1800" u="none" cap="none" strike="noStrike">
              <a:solidFill>
                <a:schemeClr val="lt1"/>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코스피 주가지수의 하락 시작제공 서비스</a:t>
            </a:r>
            <a:endParaRPr b="0" i="0" sz="1800" u="none" cap="none" strike="noStrike">
              <a:solidFill>
                <a:schemeClr val="lt1"/>
              </a:solidFill>
              <a:latin typeface="Arial"/>
              <a:ea typeface="Arial"/>
              <a:cs typeface="Arial"/>
              <a:sym typeface="Arial"/>
            </a:endParaRPr>
          </a:p>
        </p:txBody>
      </p:sp>
      <p:pic>
        <p:nvPicPr>
          <p:cNvPr descr="텍스트, 문구이(가) 표시된 사진&#10;&#10;자동 생성된 설명" id="285" name="Google Shape;285;g12d733afbcc_1_486"/>
          <p:cNvPicPr preferRelativeResize="0"/>
          <p:nvPr/>
        </p:nvPicPr>
        <p:blipFill rotWithShape="1">
          <a:blip r:embed="rId4">
            <a:alphaModFix/>
          </a:blip>
          <a:srcRect b="0" l="0" r="0" t="0"/>
          <a:stretch/>
        </p:blipFill>
        <p:spPr>
          <a:xfrm>
            <a:off x="4134357" y="2812493"/>
            <a:ext cx="10104057" cy="4852249"/>
          </a:xfrm>
          <a:prstGeom prst="rect">
            <a:avLst/>
          </a:prstGeom>
          <a:noFill/>
          <a:ln>
            <a:noFill/>
          </a:ln>
        </p:spPr>
      </p:pic>
      <p:sp>
        <p:nvSpPr>
          <p:cNvPr id="286" name="Google Shape;286;g12d733afbcc_1_486"/>
          <p:cNvSpPr/>
          <p:nvPr/>
        </p:nvSpPr>
        <p:spPr>
          <a:xfrm>
            <a:off x="4134357" y="7654734"/>
            <a:ext cx="10104000" cy="8271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주가 지수 하락과 더불은 금리 인상 뉴스로 주식 시장 변동성의 위험</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7" name="Google Shape;287;g12d733afbcc_1_486"/>
          <p:cNvPicPr preferRelativeResize="0"/>
          <p:nvPr/>
        </p:nvPicPr>
        <p:blipFill rotWithShape="1">
          <a:blip r:embed="rId5">
            <a:alphaModFix/>
          </a:blip>
          <a:srcRect b="0" l="0" r="0" t="0"/>
          <a:stretch/>
        </p:blipFill>
        <p:spPr>
          <a:xfrm>
            <a:off x="8367517" y="2306682"/>
            <a:ext cx="7987114" cy="5893609"/>
          </a:xfrm>
          <a:prstGeom prst="rect">
            <a:avLst/>
          </a:prstGeom>
          <a:noFill/>
          <a:ln>
            <a:noFill/>
          </a:ln>
        </p:spPr>
      </p:pic>
      <p:sp>
        <p:nvSpPr>
          <p:cNvPr id="288" name="Google Shape;288;g12d733afbcc_1_486"/>
          <p:cNvSpPr/>
          <p:nvPr/>
        </p:nvSpPr>
        <p:spPr>
          <a:xfrm>
            <a:off x="8367517" y="8166118"/>
            <a:ext cx="7987200" cy="772800"/>
          </a:xfrm>
          <a:prstGeom prst="rect">
            <a:avLst/>
          </a:prstGeom>
          <a:solidFill>
            <a:srgbClr val="0F24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정보의 비대칭성으로 인해 개인투자자가 투자처를 찾기 어려운 현시점</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9" name="Google Shape;289;g12d733afbcc_1_486"/>
          <p:cNvPicPr preferRelativeResize="0"/>
          <p:nvPr/>
        </p:nvPicPr>
        <p:blipFill rotWithShape="1">
          <a:blip r:embed="rId6">
            <a:alphaModFix/>
          </a:blip>
          <a:srcRect b="0" l="0" r="0" t="0"/>
          <a:stretch/>
        </p:blipFill>
        <p:spPr>
          <a:xfrm>
            <a:off x="701593" y="1183117"/>
            <a:ext cx="4205685" cy="254990"/>
          </a:xfrm>
          <a:prstGeom prst="rect">
            <a:avLst/>
          </a:prstGeom>
          <a:noFill/>
          <a:ln>
            <a:noFill/>
          </a:ln>
        </p:spPr>
      </p:pic>
      <p:grpSp>
        <p:nvGrpSpPr>
          <p:cNvPr id="290" name="Google Shape;290;g12d733afbcc_1_486"/>
          <p:cNvGrpSpPr/>
          <p:nvPr/>
        </p:nvGrpSpPr>
        <p:grpSpPr>
          <a:xfrm>
            <a:off x="8367517" y="9953954"/>
            <a:ext cx="1547588" cy="154500"/>
            <a:chOff x="8367517" y="9836724"/>
            <a:chExt cx="1547588" cy="154500"/>
          </a:xfrm>
        </p:grpSpPr>
        <p:sp>
          <p:nvSpPr>
            <p:cNvPr id="291" name="Google Shape;291;g12d733afbcc_1_486"/>
            <p:cNvSpPr/>
            <p:nvPr/>
          </p:nvSpPr>
          <p:spPr>
            <a:xfrm>
              <a:off x="8647838"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g12d733afbcc_1_486"/>
            <p:cNvSpPr/>
            <p:nvPr/>
          </p:nvSpPr>
          <p:spPr>
            <a:xfrm>
              <a:off x="8367517" y="9836724"/>
              <a:ext cx="154500" cy="154500"/>
            </a:xfrm>
            <a:prstGeom prst="flowChartConnector">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3" name="Google Shape;293;g12d733afbcc_1_486"/>
            <p:cNvSpPr/>
            <p:nvPr/>
          </p:nvSpPr>
          <p:spPr>
            <a:xfrm>
              <a:off x="9206428"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 name="Google Shape;294;g12d733afbcc_1_486"/>
            <p:cNvSpPr/>
            <p:nvPr/>
          </p:nvSpPr>
          <p:spPr>
            <a:xfrm>
              <a:off x="9485723"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g12d733afbcc_1_486"/>
            <p:cNvSpPr/>
            <p:nvPr/>
          </p:nvSpPr>
          <p:spPr>
            <a:xfrm>
              <a:off x="8923049"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 name="Google Shape;296;g12d733afbcc_1_486"/>
            <p:cNvSpPr/>
            <p:nvPr/>
          </p:nvSpPr>
          <p:spPr>
            <a:xfrm>
              <a:off x="9760605"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97" name="Google Shape;297;g12d733afbcc_1_486"/>
          <p:cNvSpPr/>
          <p:nvPr/>
        </p:nvSpPr>
        <p:spPr>
          <a:xfrm rot="5400000">
            <a:off x="16506750" y="614283"/>
            <a:ext cx="623100" cy="710400"/>
          </a:xfrm>
          <a:prstGeom prst="homePlate">
            <a:avLst>
              <a:gd fmla="val 28547"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8" name="Google Shape;298;g12d733afbcc_1_486"/>
          <p:cNvSpPr txBox="1"/>
          <p:nvPr/>
        </p:nvSpPr>
        <p:spPr>
          <a:xfrm>
            <a:off x="16550640" y="690972"/>
            <a:ext cx="622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Montserrat ExtraBold"/>
                <a:ea typeface="Montserrat ExtraBold"/>
                <a:cs typeface="Montserrat ExtraBold"/>
                <a:sym typeface="Montserrat ExtraBold"/>
              </a:rPr>
              <a:t>01</a:t>
            </a:r>
            <a:endParaRPr b="0" i="0" sz="1400" u="none" cap="none" strike="noStrike">
              <a:solidFill>
                <a:schemeClr val="lt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495" name="Shape 1495"/>
        <p:cNvGrpSpPr/>
        <p:nvPr/>
      </p:nvGrpSpPr>
      <p:grpSpPr>
        <a:xfrm>
          <a:off x="0" y="0"/>
          <a:ext cx="0" cy="0"/>
          <a:chOff x="0" y="0"/>
          <a:chExt cx="0" cy="0"/>
        </a:xfrm>
      </p:grpSpPr>
      <p:pic>
        <p:nvPicPr>
          <p:cNvPr id="1496" name="Google Shape;1496;p48"/>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1497" name="Google Shape;1497;p48"/>
          <p:cNvGrpSpPr/>
          <p:nvPr/>
        </p:nvGrpSpPr>
        <p:grpSpPr>
          <a:xfrm>
            <a:off x="16526181" y="641870"/>
            <a:ext cx="1644329" cy="862290"/>
            <a:chOff x="16526181" y="641870"/>
            <a:chExt cx="1644329" cy="862290"/>
          </a:xfrm>
        </p:grpSpPr>
        <p:grpSp>
          <p:nvGrpSpPr>
            <p:cNvPr id="1498" name="Google Shape;1498;p48"/>
            <p:cNvGrpSpPr/>
            <p:nvPr/>
          </p:nvGrpSpPr>
          <p:grpSpPr>
            <a:xfrm>
              <a:off x="16526181" y="641870"/>
              <a:ext cx="760643" cy="760643"/>
              <a:chOff x="16526181" y="641870"/>
              <a:chExt cx="760643" cy="760643"/>
            </a:xfrm>
          </p:grpSpPr>
          <p:pic>
            <p:nvPicPr>
              <p:cNvPr id="1499" name="Google Shape;1499;p48"/>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500" name="Google Shape;1500;p48"/>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501" name="Google Shape;1501;p48"/>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502" name="Google Shape;1502;p48"/>
          <p:cNvSpPr txBox="1"/>
          <p:nvPr/>
        </p:nvSpPr>
        <p:spPr>
          <a:xfrm>
            <a:off x="640035" y="658996"/>
            <a:ext cx="2730973" cy="5651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rgbClr val="2D3136"/>
                </a:solidFill>
                <a:latin typeface="Arial"/>
                <a:ea typeface="Arial"/>
                <a:cs typeface="Arial"/>
                <a:sym typeface="Arial"/>
              </a:rPr>
              <a:t>결론</a:t>
            </a:r>
            <a:endParaRPr b="0" i="0" sz="4000" u="none" cap="none" strike="noStrike">
              <a:solidFill>
                <a:schemeClr val="dk1"/>
              </a:solidFill>
              <a:latin typeface="Arial"/>
              <a:ea typeface="Arial"/>
              <a:cs typeface="Arial"/>
              <a:sym typeface="Arial"/>
            </a:endParaRPr>
          </a:p>
        </p:txBody>
      </p:sp>
      <p:sp>
        <p:nvSpPr>
          <p:cNvPr id="1503" name="Google Shape;1503;p48"/>
          <p:cNvSpPr txBox="1"/>
          <p:nvPr/>
        </p:nvSpPr>
        <p:spPr>
          <a:xfrm>
            <a:off x="3017541" y="2781300"/>
            <a:ext cx="1225063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활용 기술 및 단계 다시 설명</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507" name="Shape 1507"/>
        <p:cNvGrpSpPr/>
        <p:nvPr/>
      </p:nvGrpSpPr>
      <p:grpSpPr>
        <a:xfrm>
          <a:off x="0" y="0"/>
          <a:ext cx="0" cy="0"/>
          <a:chOff x="0" y="0"/>
          <a:chExt cx="0" cy="0"/>
        </a:xfrm>
      </p:grpSpPr>
      <p:pic>
        <p:nvPicPr>
          <p:cNvPr id="1508" name="Google Shape;1508;p49"/>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1509" name="Google Shape;1509;p49"/>
          <p:cNvGrpSpPr/>
          <p:nvPr/>
        </p:nvGrpSpPr>
        <p:grpSpPr>
          <a:xfrm>
            <a:off x="16526181" y="641870"/>
            <a:ext cx="1644329" cy="862290"/>
            <a:chOff x="16526181" y="641870"/>
            <a:chExt cx="1644329" cy="862290"/>
          </a:xfrm>
        </p:grpSpPr>
        <p:grpSp>
          <p:nvGrpSpPr>
            <p:cNvPr id="1510" name="Google Shape;1510;p49"/>
            <p:cNvGrpSpPr/>
            <p:nvPr/>
          </p:nvGrpSpPr>
          <p:grpSpPr>
            <a:xfrm>
              <a:off x="16526181" y="641870"/>
              <a:ext cx="760643" cy="760643"/>
              <a:chOff x="16526181" y="641870"/>
              <a:chExt cx="760643" cy="760643"/>
            </a:xfrm>
          </p:grpSpPr>
          <p:pic>
            <p:nvPicPr>
              <p:cNvPr id="1511" name="Google Shape;1511;p49"/>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512" name="Google Shape;1512;p49"/>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513" name="Google Shape;1513;p49"/>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514" name="Google Shape;1514;p49"/>
          <p:cNvSpPr txBox="1"/>
          <p:nvPr/>
        </p:nvSpPr>
        <p:spPr>
          <a:xfrm>
            <a:off x="640035" y="658996"/>
            <a:ext cx="2730973" cy="5651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개선사항</a:t>
            </a:r>
            <a:endParaRPr b="0" i="0" sz="4000" u="none" cap="none" strike="noStrike">
              <a:solidFill>
                <a:schemeClr val="dk1"/>
              </a:solidFill>
              <a:latin typeface="Arial"/>
              <a:ea typeface="Arial"/>
              <a:cs typeface="Arial"/>
              <a:sym typeface="Arial"/>
            </a:endParaRPr>
          </a:p>
        </p:txBody>
      </p:sp>
      <p:sp>
        <p:nvSpPr>
          <p:cNvPr id="1515" name="Google Shape;1515;p49"/>
          <p:cNvSpPr txBox="1"/>
          <p:nvPr/>
        </p:nvSpPr>
        <p:spPr>
          <a:xfrm>
            <a:off x="3017541" y="2781300"/>
            <a:ext cx="1225063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미비점 및 개선사항 적기</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g12ccd435c2c_0_99"/>
          <p:cNvSpPr txBox="1"/>
          <p:nvPr>
            <p:ph idx="1" type="subTitle"/>
          </p:nvPr>
        </p:nvSpPr>
        <p:spPr>
          <a:xfrm>
            <a:off x="1810775" y="-3391350"/>
            <a:ext cx="15191100" cy="5148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640"/>
              </a:spcBef>
              <a:spcAft>
                <a:spcPts val="0"/>
              </a:spcAft>
              <a:buClr>
                <a:schemeClr val="dk1"/>
              </a:buClr>
              <a:buSzPts val="1100"/>
              <a:buFont typeface="Arial"/>
              <a:buNone/>
            </a:pPr>
            <a:r>
              <a:rPr lang="en-US"/>
              <a:t>위험중립형 투자자는 리스크(자산 가치의 변동 정도)감소와 수익 추구를 동시에 원하는 투자자입니다. 장기적인 투자에 있어 중위험 중수익을 감내할 수 있는 투자성향입니다. 일반적으로 위험중립형 투자자는 단기 하락을 버티면서</a:t>
            </a:r>
            <a:endParaRPr/>
          </a:p>
          <a:p>
            <a:pPr indent="0" lvl="0" marL="0" rtl="0" algn="ctr">
              <a:lnSpc>
                <a:spcPct val="100000"/>
              </a:lnSpc>
              <a:spcBef>
                <a:spcPts val="640"/>
              </a:spcBef>
              <a:spcAft>
                <a:spcPts val="0"/>
              </a:spcAft>
              <a:buClr>
                <a:schemeClr val="dk1"/>
              </a:buClr>
              <a:buSzPts val="1100"/>
              <a:buFont typeface="Arial"/>
              <a:buNone/>
            </a:pPr>
            <a:r>
              <a:rPr lang="en-US"/>
              <a:t>장기적인 성장을 원하며 시장 수준의 수익률을 유지하는 것이 목표입니다. 채권형 자산과 같은 안전 자산과 더불어 위험자산인 주식형 자산 또한 상당부분 투자할 의향이 있는 투자자입니다.</a:t>
            </a:r>
            <a:endParaRPr/>
          </a:p>
          <a:p>
            <a:pPr indent="0" lvl="0" marL="0" rtl="0" algn="ctr">
              <a:lnSpc>
                <a:spcPct val="100000"/>
              </a:lnSpc>
              <a:spcBef>
                <a:spcPts val="640"/>
              </a:spcBef>
              <a:spcAft>
                <a:spcPts val="0"/>
              </a:spcAft>
              <a:buClr>
                <a:schemeClr val="dk1"/>
              </a:buClr>
              <a:buSzPts val="1100"/>
              <a:buFont typeface="Arial"/>
              <a:buNone/>
            </a:pPr>
            <a:r>
              <a:t/>
            </a:r>
            <a:endParaRPr/>
          </a:p>
          <a:p>
            <a:pPr indent="0" lvl="0" marL="0" rtl="0" algn="ctr">
              <a:lnSpc>
                <a:spcPct val="100000"/>
              </a:lnSpc>
              <a:spcBef>
                <a:spcPts val="640"/>
              </a:spcBef>
              <a:spcAft>
                <a:spcPts val="0"/>
              </a:spcAft>
              <a:buSzPts val="3200"/>
              <a:buNone/>
            </a:pPr>
            <a:r>
              <a:t/>
            </a:r>
            <a:endParaRPr/>
          </a:p>
        </p:txBody>
      </p:sp>
      <p:pic>
        <p:nvPicPr>
          <p:cNvPr id="1522" name="Google Shape;1522;g12ccd435c2c_0_99"/>
          <p:cNvPicPr preferRelativeResize="0"/>
          <p:nvPr/>
        </p:nvPicPr>
        <p:blipFill rotWithShape="1">
          <a:blip r:embed="rId3">
            <a:alphaModFix/>
          </a:blip>
          <a:srcRect b="0" l="0" r="0" t="0"/>
          <a:stretch/>
        </p:blipFill>
        <p:spPr>
          <a:xfrm>
            <a:off x="3795675" y="1408887"/>
            <a:ext cx="8129908" cy="1586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526" name="Shape 1526"/>
        <p:cNvGrpSpPr/>
        <p:nvPr/>
      </p:nvGrpSpPr>
      <p:grpSpPr>
        <a:xfrm>
          <a:off x="0" y="0"/>
          <a:ext cx="0" cy="0"/>
          <a:chOff x="0" y="0"/>
          <a:chExt cx="0" cy="0"/>
        </a:xfrm>
      </p:grpSpPr>
      <p:pic>
        <p:nvPicPr>
          <p:cNvPr id="1527" name="Google Shape;1527;p50"/>
          <p:cNvPicPr preferRelativeResize="0"/>
          <p:nvPr/>
        </p:nvPicPr>
        <p:blipFill rotWithShape="1">
          <a:blip r:embed="rId3">
            <a:alphaModFix/>
          </a:blip>
          <a:srcRect b="0" l="0" r="0" t="0"/>
          <a:stretch/>
        </p:blipFill>
        <p:spPr>
          <a:xfrm>
            <a:off x="673016" y="1291258"/>
            <a:ext cx="16939683" cy="114286"/>
          </a:xfrm>
          <a:prstGeom prst="rect">
            <a:avLst/>
          </a:prstGeom>
          <a:noFill/>
          <a:ln>
            <a:noFill/>
          </a:ln>
        </p:spPr>
      </p:pic>
      <p:grpSp>
        <p:nvGrpSpPr>
          <p:cNvPr id="1528" name="Google Shape;1528;p50"/>
          <p:cNvGrpSpPr/>
          <p:nvPr/>
        </p:nvGrpSpPr>
        <p:grpSpPr>
          <a:xfrm>
            <a:off x="16526181" y="641870"/>
            <a:ext cx="1644329" cy="862290"/>
            <a:chOff x="16526181" y="641870"/>
            <a:chExt cx="1644329" cy="862290"/>
          </a:xfrm>
        </p:grpSpPr>
        <p:grpSp>
          <p:nvGrpSpPr>
            <p:cNvPr id="1529" name="Google Shape;1529;p50"/>
            <p:cNvGrpSpPr/>
            <p:nvPr/>
          </p:nvGrpSpPr>
          <p:grpSpPr>
            <a:xfrm>
              <a:off x="16526181" y="641870"/>
              <a:ext cx="760643" cy="760643"/>
              <a:chOff x="16526181" y="641870"/>
              <a:chExt cx="760643" cy="760643"/>
            </a:xfrm>
          </p:grpSpPr>
          <p:pic>
            <p:nvPicPr>
              <p:cNvPr id="1530" name="Google Shape;1530;p50"/>
              <p:cNvPicPr preferRelativeResize="0"/>
              <p:nvPr/>
            </p:nvPicPr>
            <p:blipFill rotWithShape="1">
              <a:blip r:embed="rId4">
                <a:alphaModFix/>
              </a:blip>
              <a:srcRect b="0" l="0" r="0" t="0"/>
              <a:stretch/>
            </p:blipFill>
            <p:spPr>
              <a:xfrm rot="-2700000">
                <a:off x="16639451" y="751387"/>
                <a:ext cx="534103" cy="541608"/>
              </a:xfrm>
              <a:prstGeom prst="rect">
                <a:avLst/>
              </a:prstGeom>
              <a:noFill/>
              <a:ln>
                <a:noFill/>
              </a:ln>
            </p:spPr>
          </p:pic>
          <p:pic>
            <p:nvPicPr>
              <p:cNvPr id="1531" name="Google Shape;1531;p50"/>
              <p:cNvPicPr preferRelativeResize="0"/>
              <p:nvPr/>
            </p:nvPicPr>
            <p:blipFill rotWithShape="1">
              <a:blip r:embed="rId5">
                <a:alphaModFix/>
              </a:blip>
              <a:srcRect b="0" l="0" r="0" t="0"/>
              <a:stretch/>
            </p:blipFill>
            <p:spPr>
              <a:xfrm rot="-2700000">
                <a:off x="16772977" y="862138"/>
                <a:ext cx="267052" cy="270804"/>
              </a:xfrm>
              <a:prstGeom prst="rect">
                <a:avLst/>
              </a:prstGeom>
              <a:noFill/>
              <a:ln>
                <a:noFill/>
              </a:ln>
            </p:spPr>
          </p:pic>
        </p:grpSp>
        <p:sp>
          <p:nvSpPr>
            <p:cNvPr id="1532" name="Google Shape;1532;p50"/>
            <p:cNvSpPr txBox="1"/>
            <p:nvPr/>
          </p:nvSpPr>
          <p:spPr>
            <a:xfrm>
              <a:off x="16537930" y="798621"/>
              <a:ext cx="1632580" cy="7055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C</a:t>
              </a:r>
              <a:r>
                <a:rPr b="1" i="0" lang="en-US" sz="2600" u="none" cap="none" strike="noStrike">
                  <a:solidFill>
                    <a:srgbClr val="000000"/>
                  </a:solidFill>
                  <a:latin typeface="Arial"/>
                  <a:ea typeface="Arial"/>
                  <a:cs typeface="Arial"/>
                  <a:sym typeface="Arial"/>
                </a:rPr>
                <a:t>⁺</a:t>
              </a:r>
              <a:r>
                <a:rPr b="0" i="0" lang="en-US" sz="2600" u="none" cap="none" strike="noStrike">
                  <a:solidFill>
                    <a:srgbClr val="000000"/>
                  </a:solidFill>
                  <a:latin typeface="Arial"/>
                  <a:ea typeface="Arial"/>
                  <a:cs typeface="Arial"/>
                  <a:sym typeface="Arial"/>
                </a:rPr>
                <a:t>E</a:t>
              </a:r>
              <a:endParaRPr b="0" i="0" sz="1800" u="none" cap="none" strike="noStrike">
                <a:solidFill>
                  <a:schemeClr val="dk1"/>
                </a:solidFill>
                <a:latin typeface="Calibri"/>
                <a:ea typeface="Calibri"/>
                <a:cs typeface="Calibri"/>
                <a:sym typeface="Calibri"/>
              </a:endParaRPr>
            </a:p>
          </p:txBody>
        </p:sp>
      </p:grpSp>
      <p:sp>
        <p:nvSpPr>
          <p:cNvPr id="1533" name="Google Shape;1533;p50"/>
          <p:cNvSpPr txBox="1"/>
          <p:nvPr/>
        </p:nvSpPr>
        <p:spPr>
          <a:xfrm>
            <a:off x="640035" y="658996"/>
            <a:ext cx="2730973" cy="5651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레퍼런스</a:t>
            </a:r>
            <a:endParaRPr b="0" i="0" sz="4000" u="none" cap="none" strike="noStrike">
              <a:solidFill>
                <a:schemeClr val="dk1"/>
              </a:solidFill>
              <a:latin typeface="Arial"/>
              <a:ea typeface="Arial"/>
              <a:cs typeface="Arial"/>
              <a:sym typeface="Arial"/>
            </a:endParaRPr>
          </a:p>
        </p:txBody>
      </p:sp>
      <p:sp>
        <p:nvSpPr>
          <p:cNvPr id="1534" name="Google Shape;1534;p50"/>
          <p:cNvSpPr txBox="1"/>
          <p:nvPr/>
        </p:nvSpPr>
        <p:spPr>
          <a:xfrm>
            <a:off x="3017541" y="2781300"/>
            <a:ext cx="12250632"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참고 논문 링크 달기</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538" name="Shape 1538"/>
        <p:cNvGrpSpPr/>
        <p:nvPr/>
      </p:nvGrpSpPr>
      <p:grpSpPr>
        <a:xfrm>
          <a:off x="0" y="0"/>
          <a:ext cx="0" cy="0"/>
          <a:chOff x="0" y="0"/>
          <a:chExt cx="0" cy="0"/>
        </a:xfrm>
      </p:grpSpPr>
      <p:pic>
        <p:nvPicPr>
          <p:cNvPr id="1539" name="Google Shape;1539;p51"/>
          <p:cNvPicPr preferRelativeResize="0"/>
          <p:nvPr/>
        </p:nvPicPr>
        <p:blipFill rotWithShape="1">
          <a:blip r:embed="rId3">
            <a:alphaModFix/>
          </a:blip>
          <a:srcRect b="0" l="0" r="0" t="0"/>
          <a:stretch/>
        </p:blipFill>
        <p:spPr>
          <a:xfrm>
            <a:off x="673016" y="1291258"/>
            <a:ext cx="16939682" cy="114286"/>
          </a:xfrm>
          <a:prstGeom prst="rect">
            <a:avLst/>
          </a:prstGeom>
          <a:noFill/>
          <a:ln>
            <a:noFill/>
          </a:ln>
        </p:spPr>
      </p:pic>
      <p:pic>
        <p:nvPicPr>
          <p:cNvPr id="1540" name="Google Shape;1540;p51"/>
          <p:cNvPicPr preferRelativeResize="0"/>
          <p:nvPr/>
        </p:nvPicPr>
        <p:blipFill rotWithShape="1">
          <a:blip r:embed="rId3">
            <a:alphaModFix/>
          </a:blip>
          <a:srcRect b="0" l="0" r="0" t="0"/>
          <a:stretch/>
        </p:blipFill>
        <p:spPr>
          <a:xfrm>
            <a:off x="673016" y="8908742"/>
            <a:ext cx="16939682" cy="114286"/>
          </a:xfrm>
          <a:prstGeom prst="rect">
            <a:avLst/>
          </a:prstGeom>
          <a:noFill/>
          <a:ln>
            <a:noFill/>
          </a:ln>
        </p:spPr>
      </p:pic>
      <p:grpSp>
        <p:nvGrpSpPr>
          <p:cNvPr id="1541" name="Google Shape;1541;p51"/>
          <p:cNvGrpSpPr/>
          <p:nvPr/>
        </p:nvGrpSpPr>
        <p:grpSpPr>
          <a:xfrm>
            <a:off x="6060328" y="2001914"/>
            <a:ext cx="5943806" cy="4019331"/>
            <a:chOff x="6170953" y="2001914"/>
            <a:chExt cx="5943806" cy="4019331"/>
          </a:xfrm>
        </p:grpSpPr>
        <p:pic>
          <p:nvPicPr>
            <p:cNvPr id="1542" name="Google Shape;1542;p51"/>
            <p:cNvPicPr preferRelativeResize="0"/>
            <p:nvPr/>
          </p:nvPicPr>
          <p:blipFill rotWithShape="1">
            <a:blip r:embed="rId4">
              <a:alphaModFix/>
            </a:blip>
            <a:srcRect b="0" l="0" r="0" t="0"/>
            <a:stretch/>
          </p:blipFill>
          <p:spPr>
            <a:xfrm>
              <a:off x="6170953" y="2001914"/>
              <a:ext cx="5943806" cy="3984757"/>
            </a:xfrm>
            <a:prstGeom prst="rect">
              <a:avLst/>
            </a:prstGeom>
            <a:noFill/>
            <a:ln>
              <a:noFill/>
            </a:ln>
          </p:spPr>
        </p:pic>
        <p:pic>
          <p:nvPicPr>
            <p:cNvPr id="1543" name="Google Shape;1543;p51"/>
            <p:cNvPicPr preferRelativeResize="0"/>
            <p:nvPr/>
          </p:nvPicPr>
          <p:blipFill rotWithShape="1">
            <a:blip r:embed="rId5">
              <a:alphaModFix/>
            </a:blip>
            <a:srcRect b="0" l="0" r="0" t="0"/>
            <a:stretch/>
          </p:blipFill>
          <p:spPr>
            <a:xfrm>
              <a:off x="6372793" y="5975057"/>
              <a:ext cx="5540129" cy="46188"/>
            </a:xfrm>
            <a:prstGeom prst="rect">
              <a:avLst/>
            </a:prstGeom>
            <a:noFill/>
            <a:ln>
              <a:noFill/>
            </a:ln>
          </p:spPr>
        </p:pic>
      </p:grpSp>
      <p:sp>
        <p:nvSpPr>
          <p:cNvPr id="1544" name="Google Shape;1544;p51"/>
          <p:cNvSpPr txBox="1"/>
          <p:nvPr/>
        </p:nvSpPr>
        <p:spPr>
          <a:xfrm>
            <a:off x="-480292" y="6021244"/>
            <a:ext cx="18768300" cy="200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400"/>
              <a:buFont typeface="Arial"/>
              <a:buNone/>
            </a:pPr>
            <a:r>
              <a:rPr b="0" i="0" lang="en-US" sz="12400" u="none" cap="none" strike="noStrike">
                <a:solidFill>
                  <a:srgbClr val="000000"/>
                </a:solidFill>
                <a:latin typeface="Arial"/>
                <a:ea typeface="Arial"/>
                <a:cs typeface="Arial"/>
                <a:sym typeface="Arial"/>
              </a:rPr>
              <a:t>FINAL PROJECT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02" name="Shape 302"/>
        <p:cNvGrpSpPr/>
        <p:nvPr/>
      </p:nvGrpSpPr>
      <p:grpSpPr>
        <a:xfrm>
          <a:off x="0" y="0"/>
          <a:ext cx="0" cy="0"/>
          <a:chOff x="0" y="0"/>
          <a:chExt cx="0" cy="0"/>
        </a:xfrm>
      </p:grpSpPr>
      <p:sp>
        <p:nvSpPr>
          <p:cNvPr id="303" name="Google Shape;303;g12d733afbcc_1_570"/>
          <p:cNvSpPr/>
          <p:nvPr/>
        </p:nvSpPr>
        <p:spPr>
          <a:xfrm>
            <a:off x="521285" y="2796507"/>
            <a:ext cx="3530400" cy="27147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4" name="Google Shape;304;g12d733afbcc_1_570"/>
          <p:cNvSpPr/>
          <p:nvPr/>
        </p:nvSpPr>
        <p:spPr>
          <a:xfrm rot="8408984">
            <a:off x="-1150270" y="-1983200"/>
            <a:ext cx="3644289" cy="3644289"/>
          </a:xfrm>
          <a:prstGeom prst="blockArc">
            <a:avLst>
              <a:gd fmla="val 10800000" name="adj1"/>
              <a:gd fmla="val 21371223" name="adj2"/>
              <a:gd fmla="val 20918"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5" name="Google Shape;305;g12d733afbcc_1_570"/>
          <p:cNvSpPr txBox="1"/>
          <p:nvPr/>
        </p:nvSpPr>
        <p:spPr>
          <a:xfrm>
            <a:off x="10337784" y="3968255"/>
            <a:ext cx="12250500" cy="317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단기채,</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장기채</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왜 채권이 유리한지 설명</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금리와 같이 엮어서 설명</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grpSp>
        <p:nvGrpSpPr>
          <p:cNvPr id="306" name="Google Shape;306;g12d733afbcc_1_570"/>
          <p:cNvGrpSpPr/>
          <p:nvPr/>
        </p:nvGrpSpPr>
        <p:grpSpPr>
          <a:xfrm>
            <a:off x="8380652" y="9953954"/>
            <a:ext cx="1524471" cy="154500"/>
            <a:chOff x="8092306" y="9836724"/>
            <a:chExt cx="1524471" cy="154500"/>
          </a:xfrm>
        </p:grpSpPr>
        <p:sp>
          <p:nvSpPr>
            <p:cNvPr id="307" name="Google Shape;307;g12d733afbcc_1_570"/>
            <p:cNvSpPr/>
            <p:nvPr/>
          </p:nvSpPr>
          <p:spPr>
            <a:xfrm>
              <a:off x="8647838"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8" name="Google Shape;308;g12d733afbcc_1_570"/>
            <p:cNvSpPr/>
            <p:nvPr/>
          </p:nvSpPr>
          <p:spPr>
            <a:xfrm>
              <a:off x="8367517" y="9836724"/>
              <a:ext cx="154500" cy="154500"/>
            </a:xfrm>
            <a:prstGeom prst="flowChartConnector">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9" name="Google Shape;309;g12d733afbcc_1_570"/>
            <p:cNvSpPr/>
            <p:nvPr/>
          </p:nvSpPr>
          <p:spPr>
            <a:xfrm>
              <a:off x="9206428"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0" name="Google Shape;310;g12d733afbcc_1_570"/>
            <p:cNvSpPr/>
            <p:nvPr/>
          </p:nvSpPr>
          <p:spPr>
            <a:xfrm>
              <a:off x="9462277"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1" name="Google Shape;311;g12d733afbcc_1_570"/>
            <p:cNvSpPr/>
            <p:nvPr/>
          </p:nvSpPr>
          <p:spPr>
            <a:xfrm>
              <a:off x="8923049"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2" name="Google Shape;312;g12d733afbcc_1_570"/>
            <p:cNvSpPr/>
            <p:nvPr/>
          </p:nvSpPr>
          <p:spPr>
            <a:xfrm>
              <a:off x="8092306"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13" name="Google Shape;313;g12d733afbcc_1_570"/>
          <p:cNvSpPr txBox="1"/>
          <p:nvPr/>
        </p:nvSpPr>
        <p:spPr>
          <a:xfrm>
            <a:off x="673015" y="696172"/>
            <a:ext cx="5651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Montserrat ExtraBold"/>
                <a:ea typeface="Montserrat ExtraBold"/>
                <a:cs typeface="Montserrat ExtraBold"/>
                <a:sym typeface="Montserrat ExtraBold"/>
              </a:rPr>
              <a:t>프로젝트 배경 </a:t>
            </a:r>
            <a:endParaRPr b="0" i="0" sz="1400" u="none" cap="none" strike="noStrike">
              <a:solidFill>
                <a:srgbClr val="000000"/>
              </a:solidFill>
              <a:latin typeface="Arial"/>
              <a:ea typeface="Arial"/>
              <a:cs typeface="Arial"/>
              <a:sym typeface="Arial"/>
            </a:endParaRPr>
          </a:p>
        </p:txBody>
      </p:sp>
      <p:sp>
        <p:nvSpPr>
          <p:cNvPr id="314" name="Google Shape;314;g12d733afbcc_1_570"/>
          <p:cNvSpPr/>
          <p:nvPr/>
        </p:nvSpPr>
        <p:spPr>
          <a:xfrm rot="5400000">
            <a:off x="16506750" y="614283"/>
            <a:ext cx="623100" cy="710400"/>
          </a:xfrm>
          <a:prstGeom prst="homePlate">
            <a:avLst>
              <a:gd fmla="val 28547" name="adj"/>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5" name="Google Shape;315;g12d733afbcc_1_570"/>
          <p:cNvSpPr txBox="1"/>
          <p:nvPr/>
        </p:nvSpPr>
        <p:spPr>
          <a:xfrm>
            <a:off x="16506396" y="690972"/>
            <a:ext cx="622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Montserrat ExtraBold"/>
                <a:ea typeface="Montserrat ExtraBold"/>
                <a:cs typeface="Montserrat ExtraBold"/>
                <a:sym typeface="Montserrat ExtraBold"/>
              </a:rPr>
              <a:t>02</a:t>
            </a:r>
            <a:endParaRPr b="0" i="0" sz="1400" u="none" cap="none" strike="noStrike">
              <a:solidFill>
                <a:schemeClr val="lt1"/>
              </a:solidFill>
              <a:latin typeface="Montserrat ExtraBold"/>
              <a:ea typeface="Montserrat ExtraBold"/>
              <a:cs typeface="Montserrat ExtraBold"/>
              <a:sym typeface="Montserrat ExtraBold"/>
            </a:endParaRPr>
          </a:p>
        </p:txBody>
      </p:sp>
      <p:sp>
        <p:nvSpPr>
          <p:cNvPr id="316" name="Google Shape;316;g12d733afbcc_1_570"/>
          <p:cNvSpPr/>
          <p:nvPr/>
        </p:nvSpPr>
        <p:spPr>
          <a:xfrm rot="-3575223">
            <a:off x="5194042" y="4098350"/>
            <a:ext cx="1209533" cy="1209533"/>
          </a:xfrm>
          <a:prstGeom prst="blockArc">
            <a:avLst>
              <a:gd fmla="val 10800000" name="adj1"/>
              <a:gd fmla="val 16567606" name="adj2"/>
              <a:gd fmla="val 12018" name="adj3"/>
            </a:avLst>
          </a:prstGeom>
          <a:solidFill>
            <a:srgbClr val="262626">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7" name="Google Shape;317;g12d733afbcc_1_570"/>
          <p:cNvSpPr/>
          <p:nvPr/>
        </p:nvSpPr>
        <p:spPr>
          <a:xfrm rot="-3574996">
            <a:off x="5572359" y="3842282"/>
            <a:ext cx="1481970" cy="1501059"/>
          </a:xfrm>
          <a:prstGeom prst="blockArc">
            <a:avLst>
              <a:gd fmla="val 10800000" name="adj1"/>
              <a:gd fmla="val 16455533" name="adj2"/>
              <a:gd fmla="val 8658" name="adj3"/>
            </a:avLst>
          </a:prstGeom>
          <a:solidFill>
            <a:srgbClr val="262626">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318" name="Google Shape;318;g12d733afbcc_1_570"/>
          <p:cNvGrpSpPr/>
          <p:nvPr/>
        </p:nvGrpSpPr>
        <p:grpSpPr>
          <a:xfrm>
            <a:off x="5772766" y="2415862"/>
            <a:ext cx="4193388" cy="3360939"/>
            <a:chOff x="4773823" y="2537376"/>
            <a:chExt cx="4193388" cy="3360939"/>
          </a:xfrm>
        </p:grpSpPr>
        <p:sp>
          <p:nvSpPr>
            <p:cNvPr id="319" name="Google Shape;319;g12d733afbcc_1_570"/>
            <p:cNvSpPr/>
            <p:nvPr/>
          </p:nvSpPr>
          <p:spPr>
            <a:xfrm rot="-6439021">
              <a:off x="5679218" y="2393037"/>
              <a:ext cx="2382597" cy="3649616"/>
            </a:xfrm>
            <a:prstGeom prst="trapezoid">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0" name="Google Shape;320;g12d733afbcc_1_570"/>
            <p:cNvSpPr/>
            <p:nvPr/>
          </p:nvSpPr>
          <p:spPr>
            <a:xfrm rot="-1079157">
              <a:off x="4954329" y="4123939"/>
              <a:ext cx="762670" cy="1145285"/>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21" name="Google Shape;321;g12d733afbcc_1_570"/>
          <p:cNvSpPr/>
          <p:nvPr/>
        </p:nvSpPr>
        <p:spPr>
          <a:xfrm rot="-3575601">
            <a:off x="4877015" y="4366458"/>
            <a:ext cx="873089" cy="873089"/>
          </a:xfrm>
          <a:prstGeom prst="blockArc">
            <a:avLst>
              <a:gd fmla="val 10800000" name="adj1"/>
              <a:gd fmla="val 16567606" name="adj2"/>
              <a:gd fmla="val 12018" name="adj3"/>
            </a:avLst>
          </a:prstGeom>
          <a:solidFill>
            <a:srgbClr val="262626">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322" name="Google Shape;322;g12d733afbcc_1_570"/>
          <p:cNvGrpSpPr/>
          <p:nvPr/>
        </p:nvGrpSpPr>
        <p:grpSpPr>
          <a:xfrm>
            <a:off x="1160030" y="7138186"/>
            <a:ext cx="3933622" cy="1044881"/>
            <a:chOff x="789659" y="7213436"/>
            <a:chExt cx="4538096" cy="654482"/>
          </a:xfrm>
        </p:grpSpPr>
        <p:sp>
          <p:nvSpPr>
            <p:cNvPr id="323" name="Google Shape;323;g12d733afbcc_1_570"/>
            <p:cNvSpPr/>
            <p:nvPr/>
          </p:nvSpPr>
          <p:spPr>
            <a:xfrm>
              <a:off x="789659" y="7213436"/>
              <a:ext cx="713400" cy="6510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4" name="Google Shape;324;g12d733afbcc_1_570"/>
            <p:cNvSpPr/>
            <p:nvPr/>
          </p:nvSpPr>
          <p:spPr>
            <a:xfrm>
              <a:off x="4614355" y="7216918"/>
              <a:ext cx="713400" cy="651000"/>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g12d733afbcc_1_570"/>
            <p:cNvSpPr/>
            <p:nvPr/>
          </p:nvSpPr>
          <p:spPr>
            <a:xfrm>
              <a:off x="1132764" y="7216918"/>
              <a:ext cx="3838200" cy="651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26" name="Google Shape;326;g12d733afbcc_1_570"/>
          <p:cNvSpPr txBox="1"/>
          <p:nvPr/>
        </p:nvSpPr>
        <p:spPr>
          <a:xfrm>
            <a:off x="807490" y="7386554"/>
            <a:ext cx="4651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제16대 연방준비제도 의장</a:t>
            </a:r>
            <a:br>
              <a:rPr b="1" i="0" lang="en-US" sz="1600" u="none" cap="none" strike="noStrike">
                <a:solidFill>
                  <a:srgbClr val="000000"/>
                </a:solidFill>
                <a:latin typeface="Arial"/>
                <a:ea typeface="Arial"/>
                <a:cs typeface="Arial"/>
                <a:sym typeface="Arial"/>
              </a:rPr>
            </a:br>
            <a:r>
              <a:rPr b="1" i="0" lang="en-US" sz="1600" u="none" cap="none" strike="noStrike">
                <a:solidFill>
                  <a:srgbClr val="EEB500"/>
                </a:solidFill>
                <a:latin typeface="Arial"/>
                <a:ea typeface="Arial"/>
                <a:cs typeface="Arial"/>
                <a:sym typeface="Arial"/>
              </a:rPr>
              <a:t>Jerome Hayden Powell</a:t>
            </a:r>
            <a:endParaRPr b="1" i="0" sz="2800" u="none" cap="none" strike="noStrike">
              <a:solidFill>
                <a:srgbClr val="EEB500"/>
              </a:solidFill>
              <a:latin typeface="Arial"/>
              <a:ea typeface="Arial"/>
              <a:cs typeface="Arial"/>
              <a:sym typeface="Arial"/>
            </a:endParaRPr>
          </a:p>
        </p:txBody>
      </p:sp>
      <p:sp>
        <p:nvSpPr>
          <p:cNvPr id="327" name="Google Shape;327;g12d733afbcc_1_570"/>
          <p:cNvSpPr txBox="1"/>
          <p:nvPr/>
        </p:nvSpPr>
        <p:spPr>
          <a:xfrm rot="-1023649">
            <a:off x="6636264" y="3488030"/>
            <a:ext cx="3497093" cy="10157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금리 오르니까,</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채권사세요!</a:t>
            </a:r>
            <a:endParaRPr b="0" i="0" sz="3000" u="none" cap="none" strike="noStrike">
              <a:solidFill>
                <a:schemeClr val="dk1"/>
              </a:solidFill>
              <a:latin typeface="Arial"/>
              <a:ea typeface="Arial"/>
              <a:cs typeface="Arial"/>
              <a:sym typeface="Arial"/>
            </a:endParaRPr>
          </a:p>
        </p:txBody>
      </p:sp>
      <p:pic>
        <p:nvPicPr>
          <p:cNvPr id="328" name="Google Shape;328;g12d733afbcc_1_570"/>
          <p:cNvPicPr preferRelativeResize="0"/>
          <p:nvPr/>
        </p:nvPicPr>
        <p:blipFill rotWithShape="1">
          <a:blip r:embed="rId4">
            <a:alphaModFix/>
          </a:blip>
          <a:srcRect b="0" l="0" r="0" t="0"/>
          <a:stretch/>
        </p:blipFill>
        <p:spPr>
          <a:xfrm>
            <a:off x="701593" y="1183117"/>
            <a:ext cx="4205685" cy="254990"/>
          </a:xfrm>
          <a:prstGeom prst="rect">
            <a:avLst/>
          </a:prstGeom>
          <a:noFill/>
          <a:ln>
            <a:noFill/>
          </a:ln>
        </p:spPr>
      </p:pic>
      <p:pic>
        <p:nvPicPr>
          <p:cNvPr id="329" name="Google Shape;329;g12d733afbcc_1_570"/>
          <p:cNvPicPr preferRelativeResize="0"/>
          <p:nvPr/>
        </p:nvPicPr>
        <p:blipFill rotWithShape="1">
          <a:blip r:embed="rId5">
            <a:alphaModFix/>
          </a:blip>
          <a:srcRect b="0" l="22004" r="21890" t="0"/>
          <a:stretch/>
        </p:blipFill>
        <p:spPr>
          <a:xfrm flipH="1">
            <a:off x="1616811" y="3717856"/>
            <a:ext cx="3042300" cy="3050400"/>
          </a:xfrm>
          <a:prstGeom prst="flowChartConnector">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396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33" name="Shape 333"/>
        <p:cNvGrpSpPr/>
        <p:nvPr/>
      </p:nvGrpSpPr>
      <p:grpSpPr>
        <a:xfrm>
          <a:off x="0" y="0"/>
          <a:ext cx="0" cy="0"/>
          <a:chOff x="0" y="0"/>
          <a:chExt cx="0" cy="0"/>
        </a:xfrm>
      </p:grpSpPr>
      <p:sp>
        <p:nvSpPr>
          <p:cNvPr id="334" name="Google Shape;334;g12d733afbcc_1_663"/>
          <p:cNvSpPr/>
          <p:nvPr/>
        </p:nvSpPr>
        <p:spPr>
          <a:xfrm>
            <a:off x="2766008" y="2155280"/>
            <a:ext cx="3892500" cy="6610800"/>
          </a:xfrm>
          <a:prstGeom prst="frame">
            <a:avLst>
              <a:gd fmla="val 10273" name="adj1"/>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5" name="Google Shape;335;g12d733afbcc_1_663"/>
          <p:cNvSpPr/>
          <p:nvPr/>
        </p:nvSpPr>
        <p:spPr>
          <a:xfrm rot="8408984">
            <a:off x="-1150270" y="-1983200"/>
            <a:ext cx="3644289" cy="3644289"/>
          </a:xfrm>
          <a:prstGeom prst="blockArc">
            <a:avLst>
              <a:gd fmla="val 10800000" name="adj1"/>
              <a:gd fmla="val 21371223" name="adj2"/>
              <a:gd fmla="val 20918" name="adj3"/>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6" name="Google Shape;336;g12d733afbcc_1_663"/>
          <p:cNvSpPr txBox="1"/>
          <p:nvPr/>
        </p:nvSpPr>
        <p:spPr>
          <a:xfrm>
            <a:off x="673015" y="696172"/>
            <a:ext cx="5337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Montserrat ExtraBold"/>
                <a:ea typeface="Montserrat ExtraBold"/>
                <a:cs typeface="Montserrat ExtraBold"/>
                <a:sym typeface="Montserrat ExtraBold"/>
              </a:rPr>
              <a:t>거시경제 이론 - </a:t>
            </a:r>
            <a:r>
              <a:rPr b="0" i="0" lang="en-US" sz="2800" u="none" cap="none" strike="noStrike">
                <a:solidFill>
                  <a:srgbClr val="FFC000"/>
                </a:solidFill>
                <a:latin typeface="Montserrat ExtraBold"/>
                <a:ea typeface="Montserrat ExtraBold"/>
                <a:cs typeface="Montserrat ExtraBold"/>
                <a:sym typeface="Montserrat ExtraBold"/>
              </a:rPr>
              <a:t>코스톨라니</a:t>
            </a:r>
            <a:endParaRPr b="0" i="0" sz="3200" u="none" cap="none" strike="noStrike">
              <a:solidFill>
                <a:srgbClr val="FFC000"/>
              </a:solidFill>
              <a:latin typeface="Montserrat ExtraBold"/>
              <a:ea typeface="Montserrat ExtraBold"/>
              <a:cs typeface="Montserrat ExtraBold"/>
              <a:sym typeface="Montserrat ExtraBold"/>
            </a:endParaRPr>
          </a:p>
        </p:txBody>
      </p:sp>
      <p:pic>
        <p:nvPicPr>
          <p:cNvPr id="337" name="Google Shape;337;g12d733afbcc_1_663"/>
          <p:cNvPicPr preferRelativeResize="0"/>
          <p:nvPr/>
        </p:nvPicPr>
        <p:blipFill rotWithShape="1">
          <a:blip r:embed="rId3">
            <a:alphaModFix/>
          </a:blip>
          <a:srcRect b="0" l="0" r="0" t="0"/>
          <a:stretch/>
        </p:blipFill>
        <p:spPr>
          <a:xfrm>
            <a:off x="701593" y="1183117"/>
            <a:ext cx="6994774" cy="222427"/>
          </a:xfrm>
          <a:prstGeom prst="rect">
            <a:avLst/>
          </a:prstGeom>
          <a:noFill/>
          <a:ln>
            <a:noFill/>
          </a:ln>
        </p:spPr>
      </p:pic>
      <p:pic>
        <p:nvPicPr>
          <p:cNvPr descr="사람, 벽, 남자, 실내이(가) 표시된 사진&#10;&#10;자동 생성된 설명" id="338" name="Google Shape;338;g12d733afbcc_1_663"/>
          <p:cNvPicPr preferRelativeResize="0"/>
          <p:nvPr/>
        </p:nvPicPr>
        <p:blipFill rotWithShape="1">
          <a:blip r:embed="rId4">
            <a:alphaModFix/>
          </a:blip>
          <a:srcRect b="0" l="0" r="0" t="0"/>
          <a:stretch/>
        </p:blipFill>
        <p:spPr>
          <a:xfrm>
            <a:off x="1135428" y="3228142"/>
            <a:ext cx="4363695" cy="4363695"/>
          </a:xfrm>
          <a:prstGeom prst="rect">
            <a:avLst/>
          </a:prstGeom>
          <a:noFill/>
          <a:ln>
            <a:noFill/>
          </a:ln>
        </p:spPr>
      </p:pic>
      <p:grpSp>
        <p:nvGrpSpPr>
          <p:cNvPr id="339" name="Google Shape;339;g12d733afbcc_1_663"/>
          <p:cNvGrpSpPr/>
          <p:nvPr/>
        </p:nvGrpSpPr>
        <p:grpSpPr>
          <a:xfrm>
            <a:off x="10710947" y="2981077"/>
            <a:ext cx="3760615" cy="4514757"/>
            <a:chOff x="10756564" y="2405378"/>
            <a:chExt cx="4733906" cy="5683229"/>
          </a:xfrm>
        </p:grpSpPr>
        <p:sp>
          <p:nvSpPr>
            <p:cNvPr id="340" name="Google Shape;340;g12d733afbcc_1_663"/>
            <p:cNvSpPr/>
            <p:nvPr/>
          </p:nvSpPr>
          <p:spPr>
            <a:xfrm>
              <a:off x="10779870" y="2405407"/>
              <a:ext cx="4710600" cy="5683200"/>
            </a:xfrm>
            <a:prstGeom prst="pie">
              <a:avLst>
                <a:gd fmla="val 5415877" name="adj1"/>
                <a:gd fmla="val 16200000" name="adj2"/>
              </a:avLst>
            </a:prstGeom>
            <a:solidFill>
              <a:srgbClr val="FBE5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1" name="Google Shape;341;g12d733afbcc_1_663"/>
            <p:cNvSpPr/>
            <p:nvPr/>
          </p:nvSpPr>
          <p:spPr>
            <a:xfrm rot="10800000">
              <a:off x="10756564" y="2405378"/>
              <a:ext cx="4710600" cy="5683200"/>
            </a:xfrm>
            <a:prstGeom prst="pie">
              <a:avLst>
                <a:gd fmla="val 5415877" name="adj1"/>
                <a:gd fmla="val 16200000" name="adj2"/>
              </a:avLst>
            </a:prstGeom>
            <a:solidFill>
              <a:srgbClr val="DAE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42" name="Google Shape;342;g12d733afbcc_1_663"/>
          <p:cNvSpPr/>
          <p:nvPr/>
        </p:nvSpPr>
        <p:spPr>
          <a:xfrm>
            <a:off x="12501060" y="2914510"/>
            <a:ext cx="180000" cy="180000"/>
          </a:xfrm>
          <a:prstGeom prst="flowChartConnector">
            <a:avLst/>
          </a:prstGeom>
          <a:solidFill>
            <a:schemeClr val="dk1">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3" name="Google Shape;343;g12d733afbcc_1_663"/>
          <p:cNvSpPr/>
          <p:nvPr/>
        </p:nvSpPr>
        <p:spPr>
          <a:xfrm>
            <a:off x="12501060" y="7405691"/>
            <a:ext cx="180000" cy="180000"/>
          </a:xfrm>
          <a:prstGeom prst="flowChartConnector">
            <a:avLst/>
          </a:prstGeom>
          <a:solidFill>
            <a:schemeClr val="dk1">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44" name="Google Shape;344;g12d733afbcc_1_663"/>
          <p:cNvCxnSpPr/>
          <p:nvPr/>
        </p:nvCxnSpPr>
        <p:spPr>
          <a:xfrm>
            <a:off x="9331140" y="3899032"/>
            <a:ext cx="6339900" cy="0"/>
          </a:xfrm>
          <a:prstGeom prst="straightConnector1">
            <a:avLst/>
          </a:prstGeom>
          <a:noFill/>
          <a:ln cap="flat" cmpd="sng" w="25400">
            <a:solidFill>
              <a:srgbClr val="7F7F7F">
                <a:alpha val="84705"/>
              </a:srgbClr>
            </a:solidFill>
            <a:prstDash val="solid"/>
            <a:round/>
            <a:headEnd len="sm" w="sm" type="none"/>
            <a:tailEnd len="sm" w="sm" type="none"/>
          </a:ln>
        </p:spPr>
      </p:cxnSp>
      <p:cxnSp>
        <p:nvCxnSpPr>
          <p:cNvPr id="345" name="Google Shape;345;g12d733afbcc_1_663"/>
          <p:cNvCxnSpPr/>
          <p:nvPr/>
        </p:nvCxnSpPr>
        <p:spPr>
          <a:xfrm>
            <a:off x="9331140" y="6108832"/>
            <a:ext cx="6339900" cy="0"/>
          </a:xfrm>
          <a:prstGeom prst="straightConnector1">
            <a:avLst/>
          </a:prstGeom>
          <a:noFill/>
          <a:ln cap="flat" cmpd="sng" w="25400">
            <a:solidFill>
              <a:srgbClr val="7F7F7F">
                <a:alpha val="84705"/>
              </a:srgbClr>
            </a:solidFill>
            <a:prstDash val="solid"/>
            <a:round/>
            <a:headEnd len="sm" w="sm" type="none"/>
            <a:tailEnd len="sm" w="sm" type="none"/>
          </a:ln>
        </p:spPr>
      </p:cxnSp>
      <p:sp>
        <p:nvSpPr>
          <p:cNvPr id="346" name="Google Shape;346;g12d733afbcc_1_663"/>
          <p:cNvSpPr/>
          <p:nvPr/>
        </p:nvSpPr>
        <p:spPr>
          <a:xfrm>
            <a:off x="14210758" y="6039588"/>
            <a:ext cx="180000" cy="180000"/>
          </a:xfrm>
          <a:prstGeom prst="flowChartConnector">
            <a:avLst/>
          </a:prstGeom>
          <a:solidFill>
            <a:schemeClr val="dk1">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g12d733afbcc_1_663"/>
          <p:cNvSpPr/>
          <p:nvPr/>
        </p:nvSpPr>
        <p:spPr>
          <a:xfrm>
            <a:off x="10810521" y="6032632"/>
            <a:ext cx="180000" cy="180000"/>
          </a:xfrm>
          <a:prstGeom prst="flowChartConnector">
            <a:avLst/>
          </a:prstGeom>
          <a:solidFill>
            <a:schemeClr val="dk1">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 name="Google Shape;348;g12d733afbcc_1_663"/>
          <p:cNvSpPr/>
          <p:nvPr/>
        </p:nvSpPr>
        <p:spPr>
          <a:xfrm>
            <a:off x="11017282" y="3824272"/>
            <a:ext cx="180000" cy="180000"/>
          </a:xfrm>
          <a:prstGeom prst="flowChartConnector">
            <a:avLst/>
          </a:prstGeom>
          <a:solidFill>
            <a:schemeClr val="dk1">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9" name="Google Shape;349;g12d733afbcc_1_663"/>
          <p:cNvSpPr/>
          <p:nvPr/>
        </p:nvSpPr>
        <p:spPr>
          <a:xfrm>
            <a:off x="14005091" y="3824937"/>
            <a:ext cx="180000" cy="180000"/>
          </a:xfrm>
          <a:prstGeom prst="flowChartConnector">
            <a:avLst/>
          </a:prstGeom>
          <a:solidFill>
            <a:schemeClr val="dk1">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0" name="Google Shape;350;g12d733afbcc_1_663"/>
          <p:cNvSpPr txBox="1"/>
          <p:nvPr/>
        </p:nvSpPr>
        <p:spPr>
          <a:xfrm>
            <a:off x="12029623" y="2472798"/>
            <a:ext cx="122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E3431"/>
                </a:solidFill>
                <a:latin typeface="Arial"/>
                <a:ea typeface="Arial"/>
                <a:cs typeface="Arial"/>
                <a:sym typeface="Arial"/>
              </a:rPr>
              <a:t>금리정점</a:t>
            </a:r>
            <a:endParaRPr b="0" i="0" sz="2000" u="none" cap="none" strike="noStrike">
              <a:solidFill>
                <a:srgbClr val="FE3431"/>
              </a:solidFill>
              <a:latin typeface="Arial"/>
              <a:ea typeface="Arial"/>
              <a:cs typeface="Arial"/>
              <a:sym typeface="Arial"/>
            </a:endParaRPr>
          </a:p>
        </p:txBody>
      </p:sp>
      <p:sp>
        <p:nvSpPr>
          <p:cNvPr id="351" name="Google Shape;351;g12d733afbcc_1_663"/>
          <p:cNvSpPr txBox="1"/>
          <p:nvPr/>
        </p:nvSpPr>
        <p:spPr>
          <a:xfrm>
            <a:off x="11966849" y="7653107"/>
            <a:ext cx="122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66092"/>
                </a:solidFill>
                <a:latin typeface="Arial"/>
                <a:ea typeface="Arial"/>
                <a:cs typeface="Arial"/>
                <a:sym typeface="Arial"/>
              </a:rPr>
              <a:t>금리저점</a:t>
            </a:r>
            <a:endParaRPr b="0" i="0" sz="2000" u="none" cap="none" strike="noStrike">
              <a:solidFill>
                <a:srgbClr val="366092"/>
              </a:solidFill>
              <a:latin typeface="Arial"/>
              <a:ea typeface="Arial"/>
              <a:cs typeface="Arial"/>
              <a:sym typeface="Arial"/>
            </a:endParaRPr>
          </a:p>
        </p:txBody>
      </p:sp>
      <p:grpSp>
        <p:nvGrpSpPr>
          <p:cNvPr id="352" name="Google Shape;352;g12d733afbcc_1_663"/>
          <p:cNvGrpSpPr/>
          <p:nvPr/>
        </p:nvGrpSpPr>
        <p:grpSpPr>
          <a:xfrm>
            <a:off x="9304631" y="3577188"/>
            <a:ext cx="6703278" cy="2900944"/>
            <a:chOff x="9304631" y="3577188"/>
            <a:chExt cx="6703278" cy="2900944"/>
          </a:xfrm>
        </p:grpSpPr>
        <p:sp>
          <p:nvSpPr>
            <p:cNvPr id="353" name="Google Shape;353;g12d733afbcc_1_663"/>
            <p:cNvSpPr txBox="1"/>
            <p:nvPr/>
          </p:nvSpPr>
          <p:spPr>
            <a:xfrm>
              <a:off x="9304631" y="3577188"/>
              <a:ext cx="1130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예금입금</a:t>
              </a:r>
              <a:endParaRPr b="0" i="0" sz="1400" u="none" cap="none" strike="noStrike">
                <a:solidFill>
                  <a:srgbClr val="000000"/>
                </a:solidFill>
                <a:latin typeface="Arial"/>
                <a:ea typeface="Arial"/>
                <a:cs typeface="Arial"/>
                <a:sym typeface="Arial"/>
              </a:endParaRPr>
            </a:p>
          </p:txBody>
        </p:sp>
        <p:sp>
          <p:nvSpPr>
            <p:cNvPr id="354" name="Google Shape;354;g12d733afbcc_1_663"/>
            <p:cNvSpPr txBox="1"/>
            <p:nvPr/>
          </p:nvSpPr>
          <p:spPr>
            <a:xfrm>
              <a:off x="9304631" y="3914272"/>
              <a:ext cx="1130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주식매도</a:t>
              </a:r>
              <a:endParaRPr b="0" i="0" sz="1400" u="none" cap="none" strike="noStrike">
                <a:solidFill>
                  <a:srgbClr val="000000"/>
                </a:solidFill>
                <a:latin typeface="Arial"/>
                <a:ea typeface="Arial"/>
                <a:cs typeface="Arial"/>
                <a:sym typeface="Arial"/>
              </a:endParaRPr>
            </a:p>
          </p:txBody>
        </p:sp>
        <p:sp>
          <p:nvSpPr>
            <p:cNvPr id="355" name="Google Shape;355;g12d733afbcc_1_663"/>
            <p:cNvSpPr txBox="1"/>
            <p:nvPr/>
          </p:nvSpPr>
          <p:spPr>
            <a:xfrm>
              <a:off x="14674410" y="3577188"/>
              <a:ext cx="1130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예금인출</a:t>
              </a:r>
              <a:endParaRPr b="0" i="0" sz="1400" u="none" cap="none" strike="noStrike">
                <a:solidFill>
                  <a:srgbClr val="000000"/>
                </a:solidFill>
                <a:latin typeface="Arial"/>
                <a:ea typeface="Arial"/>
                <a:cs typeface="Arial"/>
                <a:sym typeface="Arial"/>
              </a:endParaRPr>
            </a:p>
          </p:txBody>
        </p:sp>
        <p:sp>
          <p:nvSpPr>
            <p:cNvPr id="356" name="Google Shape;356;g12d733afbcc_1_663"/>
            <p:cNvSpPr txBox="1"/>
            <p:nvPr/>
          </p:nvSpPr>
          <p:spPr>
            <a:xfrm>
              <a:off x="14674410" y="3914272"/>
              <a:ext cx="1130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채권투자</a:t>
              </a:r>
              <a:endParaRPr b="0" i="0" sz="1400" u="none" cap="none" strike="noStrike">
                <a:solidFill>
                  <a:srgbClr val="000000"/>
                </a:solidFill>
                <a:latin typeface="Arial"/>
                <a:ea typeface="Arial"/>
                <a:cs typeface="Arial"/>
                <a:sym typeface="Arial"/>
              </a:endParaRPr>
            </a:p>
          </p:txBody>
        </p:sp>
        <p:sp>
          <p:nvSpPr>
            <p:cNvPr id="357" name="Google Shape;357;g12d733afbcc_1_663"/>
            <p:cNvSpPr txBox="1"/>
            <p:nvPr/>
          </p:nvSpPr>
          <p:spPr>
            <a:xfrm>
              <a:off x="9304631" y="5771748"/>
              <a:ext cx="1130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주식투자</a:t>
              </a:r>
              <a:endParaRPr b="0" i="0" sz="1400" u="none" cap="none" strike="noStrike">
                <a:solidFill>
                  <a:srgbClr val="000000"/>
                </a:solidFill>
                <a:latin typeface="Arial"/>
                <a:ea typeface="Arial"/>
                <a:cs typeface="Arial"/>
                <a:sym typeface="Arial"/>
              </a:endParaRPr>
            </a:p>
          </p:txBody>
        </p:sp>
        <p:sp>
          <p:nvSpPr>
            <p:cNvPr id="358" name="Google Shape;358;g12d733afbcc_1_663"/>
            <p:cNvSpPr txBox="1"/>
            <p:nvPr/>
          </p:nvSpPr>
          <p:spPr>
            <a:xfrm>
              <a:off x="9304631" y="6108832"/>
              <a:ext cx="1328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부동산매도</a:t>
              </a:r>
              <a:endParaRPr b="0" i="0" sz="1400" u="none" cap="none" strike="noStrike">
                <a:solidFill>
                  <a:srgbClr val="000000"/>
                </a:solidFill>
                <a:latin typeface="Arial"/>
                <a:ea typeface="Arial"/>
                <a:cs typeface="Arial"/>
                <a:sym typeface="Arial"/>
              </a:endParaRPr>
            </a:p>
          </p:txBody>
        </p:sp>
        <p:sp>
          <p:nvSpPr>
            <p:cNvPr id="359" name="Google Shape;359;g12d733afbcc_1_663"/>
            <p:cNvSpPr txBox="1"/>
            <p:nvPr/>
          </p:nvSpPr>
          <p:spPr>
            <a:xfrm>
              <a:off x="14674409" y="5770738"/>
              <a:ext cx="1333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부동산투자</a:t>
              </a:r>
              <a:endParaRPr b="0" i="0" sz="1400" u="none" cap="none" strike="noStrike">
                <a:solidFill>
                  <a:srgbClr val="000000"/>
                </a:solidFill>
                <a:latin typeface="Arial"/>
                <a:ea typeface="Arial"/>
                <a:cs typeface="Arial"/>
                <a:sym typeface="Arial"/>
              </a:endParaRPr>
            </a:p>
          </p:txBody>
        </p:sp>
        <p:sp>
          <p:nvSpPr>
            <p:cNvPr id="360" name="Google Shape;360;g12d733afbcc_1_663"/>
            <p:cNvSpPr txBox="1"/>
            <p:nvPr/>
          </p:nvSpPr>
          <p:spPr>
            <a:xfrm>
              <a:off x="14674410" y="6107822"/>
              <a:ext cx="1130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채권매도</a:t>
              </a:r>
              <a:endParaRPr b="0" i="0" sz="1400" u="none" cap="none" strike="noStrike">
                <a:solidFill>
                  <a:srgbClr val="000000"/>
                </a:solidFill>
                <a:latin typeface="Arial"/>
                <a:ea typeface="Arial"/>
                <a:cs typeface="Arial"/>
                <a:sym typeface="Arial"/>
              </a:endParaRPr>
            </a:p>
          </p:txBody>
        </p:sp>
      </p:grpSp>
      <p:sp>
        <p:nvSpPr>
          <p:cNvPr id="361" name="Google Shape;361;g12d733afbcc_1_663"/>
          <p:cNvSpPr txBox="1"/>
          <p:nvPr/>
        </p:nvSpPr>
        <p:spPr>
          <a:xfrm>
            <a:off x="8216197" y="4987067"/>
            <a:ext cx="121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경기성숙</a:t>
            </a:r>
            <a:endParaRPr b="0" i="0" sz="1400" u="none" cap="none" strike="noStrike">
              <a:solidFill>
                <a:srgbClr val="000000"/>
              </a:solidFill>
              <a:latin typeface="Arial"/>
              <a:ea typeface="Arial"/>
              <a:cs typeface="Arial"/>
              <a:sym typeface="Arial"/>
            </a:endParaRPr>
          </a:p>
        </p:txBody>
      </p:sp>
      <p:sp>
        <p:nvSpPr>
          <p:cNvPr id="362" name="Google Shape;362;g12d733afbcc_1_663"/>
          <p:cNvSpPr txBox="1"/>
          <p:nvPr/>
        </p:nvSpPr>
        <p:spPr>
          <a:xfrm>
            <a:off x="15774664" y="4989319"/>
            <a:ext cx="121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경기침체</a:t>
            </a:r>
            <a:endParaRPr b="0" i="0" sz="1400" u="none" cap="none" strike="noStrike">
              <a:solidFill>
                <a:srgbClr val="000000"/>
              </a:solidFill>
              <a:latin typeface="Arial"/>
              <a:ea typeface="Arial"/>
              <a:cs typeface="Arial"/>
              <a:sym typeface="Arial"/>
            </a:endParaRPr>
          </a:p>
        </p:txBody>
      </p:sp>
      <p:sp>
        <p:nvSpPr>
          <p:cNvPr id="363" name="Google Shape;363;g12d733afbcc_1_663"/>
          <p:cNvSpPr/>
          <p:nvPr/>
        </p:nvSpPr>
        <p:spPr>
          <a:xfrm>
            <a:off x="10729302" y="1647676"/>
            <a:ext cx="3892593" cy="607900"/>
          </a:xfrm>
          <a:prstGeom prst="flowChartProcess">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4" name="Google Shape;364;g12d733afbcc_1_663"/>
          <p:cNvSpPr txBox="1"/>
          <p:nvPr/>
        </p:nvSpPr>
        <p:spPr>
          <a:xfrm>
            <a:off x="11219220" y="1624359"/>
            <a:ext cx="3171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Montserrat ExtraBold"/>
                <a:ea typeface="Montserrat ExtraBold"/>
                <a:cs typeface="Montserrat ExtraBold"/>
                <a:sym typeface="Montserrat ExtraBold"/>
              </a:rPr>
              <a:t>&lt;</a:t>
            </a:r>
            <a:r>
              <a:rPr b="0" i="0" lang="en-US" sz="2400" u="none" cap="none" strike="noStrike">
                <a:solidFill>
                  <a:srgbClr val="000000"/>
                </a:solidFill>
                <a:latin typeface="Montserrat ExtraBold"/>
                <a:ea typeface="Montserrat ExtraBold"/>
                <a:cs typeface="Montserrat ExtraBold"/>
                <a:sym typeface="Montserrat ExtraBold"/>
              </a:rPr>
              <a:t>Kostolany Egg</a:t>
            </a:r>
            <a:r>
              <a:rPr b="0" i="0" lang="en-US" sz="2800" u="none" cap="none" strike="noStrike">
                <a:solidFill>
                  <a:srgbClr val="000000"/>
                </a:solidFill>
                <a:latin typeface="Montserrat ExtraBold"/>
                <a:ea typeface="Montserrat ExtraBold"/>
                <a:cs typeface="Montserrat ExtraBold"/>
                <a:sym typeface="Montserrat ExtraBold"/>
              </a:rPr>
              <a:t>&gt;</a:t>
            </a:r>
            <a:endParaRPr b="0" i="0" sz="2800" u="none" cap="none" strike="noStrike">
              <a:solidFill>
                <a:srgbClr val="000000"/>
              </a:solidFill>
              <a:latin typeface="Montserrat ExtraBold"/>
              <a:ea typeface="Montserrat ExtraBold"/>
              <a:cs typeface="Montserrat ExtraBold"/>
              <a:sym typeface="Montserrat ExtraBold"/>
            </a:endParaRPr>
          </a:p>
        </p:txBody>
      </p:sp>
      <p:sp>
        <p:nvSpPr>
          <p:cNvPr id="365" name="Google Shape;365;g12d733afbcc_1_663"/>
          <p:cNvSpPr/>
          <p:nvPr/>
        </p:nvSpPr>
        <p:spPr>
          <a:xfrm>
            <a:off x="11563167" y="1823796"/>
            <a:ext cx="2283714" cy="164592"/>
          </a:xfrm>
          <a:custGeom>
            <a:rect b="b" l="l" r="r" t="t"/>
            <a:pathLst>
              <a:path extrusionOk="0" h="243840" w="2255520">
                <a:moveTo>
                  <a:pt x="0" y="0"/>
                </a:moveTo>
                <a:cubicBezTo>
                  <a:pt x="5080" y="25400"/>
                  <a:pt x="11577" y="50557"/>
                  <a:pt x="15240" y="76200"/>
                </a:cubicBezTo>
                <a:cubicBezTo>
                  <a:pt x="21746" y="121739"/>
                  <a:pt x="1743" y="177439"/>
                  <a:pt x="30480" y="213360"/>
                </a:cubicBezTo>
                <a:cubicBezTo>
                  <a:pt x="46347" y="233194"/>
                  <a:pt x="58239" y="170361"/>
                  <a:pt x="76200" y="152400"/>
                </a:cubicBezTo>
                <a:cubicBezTo>
                  <a:pt x="94161" y="134439"/>
                  <a:pt x="119199" y="124641"/>
                  <a:pt x="137160" y="106680"/>
                </a:cubicBezTo>
                <a:cubicBezTo>
                  <a:pt x="165215" y="78625"/>
                  <a:pt x="187960" y="45720"/>
                  <a:pt x="213360" y="15240"/>
                </a:cubicBezTo>
                <a:cubicBezTo>
                  <a:pt x="322277" y="178615"/>
                  <a:pt x="152660" y="-69335"/>
                  <a:pt x="289560" y="106680"/>
                </a:cubicBezTo>
                <a:cubicBezTo>
                  <a:pt x="312050" y="135596"/>
                  <a:pt x="350520" y="198120"/>
                  <a:pt x="350520" y="198120"/>
                </a:cubicBezTo>
                <a:cubicBezTo>
                  <a:pt x="375920" y="167640"/>
                  <a:pt x="395402" y="131039"/>
                  <a:pt x="426720" y="106680"/>
                </a:cubicBezTo>
                <a:cubicBezTo>
                  <a:pt x="508643" y="42962"/>
                  <a:pt x="513992" y="148623"/>
                  <a:pt x="548640" y="198120"/>
                </a:cubicBezTo>
                <a:cubicBezTo>
                  <a:pt x="561000" y="215777"/>
                  <a:pt x="579120" y="228600"/>
                  <a:pt x="594360" y="243840"/>
                </a:cubicBezTo>
                <a:cubicBezTo>
                  <a:pt x="595335" y="242134"/>
                  <a:pt x="702510" y="48898"/>
                  <a:pt x="716280" y="45720"/>
                </a:cubicBezTo>
                <a:cubicBezTo>
                  <a:pt x="763239" y="34883"/>
                  <a:pt x="807378" y="77267"/>
                  <a:pt x="853440" y="91440"/>
                </a:cubicBezTo>
                <a:cubicBezTo>
                  <a:pt x="975666" y="129048"/>
                  <a:pt x="849775" y="74368"/>
                  <a:pt x="1005840" y="152400"/>
                </a:cubicBezTo>
                <a:cubicBezTo>
                  <a:pt x="1021080" y="147320"/>
                  <a:pt x="1040201" y="148519"/>
                  <a:pt x="1051560" y="137160"/>
                </a:cubicBezTo>
                <a:cubicBezTo>
                  <a:pt x="1062919" y="125801"/>
                  <a:pt x="1050736" y="91440"/>
                  <a:pt x="1066800" y="91440"/>
                </a:cubicBezTo>
                <a:cubicBezTo>
                  <a:pt x="1095065" y="91440"/>
                  <a:pt x="1101246" y="171606"/>
                  <a:pt x="1112520" y="182880"/>
                </a:cubicBezTo>
                <a:cubicBezTo>
                  <a:pt x="1128584" y="198944"/>
                  <a:pt x="1153160" y="203200"/>
                  <a:pt x="1173480" y="213360"/>
                </a:cubicBezTo>
                <a:cubicBezTo>
                  <a:pt x="1193800" y="193040"/>
                  <a:pt x="1217198" y="175389"/>
                  <a:pt x="1234440" y="152400"/>
                </a:cubicBezTo>
                <a:cubicBezTo>
                  <a:pt x="1248071" y="134225"/>
                  <a:pt x="1248856" y="107504"/>
                  <a:pt x="1264920" y="91440"/>
                </a:cubicBezTo>
                <a:cubicBezTo>
                  <a:pt x="1285865" y="70495"/>
                  <a:pt x="1315720" y="60960"/>
                  <a:pt x="1341120" y="45720"/>
                </a:cubicBezTo>
                <a:cubicBezTo>
                  <a:pt x="1356360" y="55880"/>
                  <a:pt x="1371935" y="65554"/>
                  <a:pt x="1386840" y="76200"/>
                </a:cubicBezTo>
                <a:cubicBezTo>
                  <a:pt x="1407509" y="90963"/>
                  <a:pt x="1426261" y="108458"/>
                  <a:pt x="1447800" y="121920"/>
                </a:cubicBezTo>
                <a:cubicBezTo>
                  <a:pt x="1490845" y="148823"/>
                  <a:pt x="1510035" y="152825"/>
                  <a:pt x="1554480" y="167640"/>
                </a:cubicBezTo>
                <a:cubicBezTo>
                  <a:pt x="1569720" y="152400"/>
                  <a:pt x="1583836" y="135946"/>
                  <a:pt x="1600200" y="121920"/>
                </a:cubicBezTo>
                <a:cubicBezTo>
                  <a:pt x="1619485" y="105390"/>
                  <a:pt x="1643199" y="94161"/>
                  <a:pt x="1661160" y="76200"/>
                </a:cubicBezTo>
                <a:cubicBezTo>
                  <a:pt x="1730094" y="7266"/>
                  <a:pt x="1648353" y="44909"/>
                  <a:pt x="1737360" y="15240"/>
                </a:cubicBezTo>
                <a:cubicBezTo>
                  <a:pt x="1752600" y="45720"/>
                  <a:pt x="1763538" y="78762"/>
                  <a:pt x="1783080" y="106680"/>
                </a:cubicBezTo>
                <a:cubicBezTo>
                  <a:pt x="1815416" y="152875"/>
                  <a:pt x="1846629" y="169366"/>
                  <a:pt x="1889760" y="198120"/>
                </a:cubicBezTo>
                <a:cubicBezTo>
                  <a:pt x="1978767" y="168451"/>
                  <a:pt x="1897026" y="206094"/>
                  <a:pt x="1965960" y="137160"/>
                </a:cubicBezTo>
                <a:cubicBezTo>
                  <a:pt x="1983921" y="119199"/>
                  <a:pt x="2006600" y="106680"/>
                  <a:pt x="2026920" y="91440"/>
                </a:cubicBezTo>
                <a:cubicBezTo>
                  <a:pt x="2101212" y="110013"/>
                  <a:pt x="2084838" y="97541"/>
                  <a:pt x="2148840" y="152400"/>
                </a:cubicBezTo>
                <a:cubicBezTo>
                  <a:pt x="2165204" y="166426"/>
                  <a:pt x="2173224" y="195072"/>
                  <a:pt x="2194560" y="198120"/>
                </a:cubicBezTo>
                <a:cubicBezTo>
                  <a:pt x="2217050" y="201333"/>
                  <a:pt x="2235200" y="177800"/>
                  <a:pt x="2255520" y="167640"/>
                </a:cubicBezTo>
              </a:path>
            </a:pathLst>
          </a:custGeom>
          <a:noFill/>
          <a:ln cap="flat" cmpd="sng" w="79375">
            <a:solidFill>
              <a:srgbClr val="FFC000">
                <a:alpha val="34509"/>
              </a:srgbClr>
            </a:solidFill>
            <a:prstDash val="solid"/>
            <a:round/>
            <a:headEnd len="sm" w="sm" type="none"/>
            <a:tailEnd len="sm" w="sm" type="none"/>
          </a:ln>
          <a:effectLst>
            <a:outerShdw sx="1000" rotWithShape="0" algn="ctr" dir="5400000" dist="50800" sy="1000">
              <a:srgbClr val="000000">
                <a:alpha val="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66" name="Google Shape;366;g12d733afbcc_1_663"/>
          <p:cNvCxnSpPr/>
          <p:nvPr/>
        </p:nvCxnSpPr>
        <p:spPr>
          <a:xfrm>
            <a:off x="9448883" y="5148712"/>
            <a:ext cx="6339900" cy="0"/>
          </a:xfrm>
          <a:prstGeom prst="straightConnector1">
            <a:avLst/>
          </a:prstGeom>
          <a:noFill/>
          <a:ln cap="flat" cmpd="sng" w="25400">
            <a:solidFill>
              <a:srgbClr val="7F7F7F"/>
            </a:solidFill>
            <a:prstDash val="dot"/>
            <a:round/>
            <a:headEnd len="sm" w="sm" type="none"/>
            <a:tailEnd len="sm" w="sm" type="none"/>
          </a:ln>
        </p:spPr>
      </p:cxnSp>
      <p:grpSp>
        <p:nvGrpSpPr>
          <p:cNvPr id="367" name="Google Shape;367;g12d733afbcc_1_663"/>
          <p:cNvGrpSpPr/>
          <p:nvPr/>
        </p:nvGrpSpPr>
        <p:grpSpPr>
          <a:xfrm>
            <a:off x="10706731" y="3075912"/>
            <a:ext cx="3733418" cy="4215937"/>
            <a:chOff x="10706731" y="3009349"/>
            <a:chExt cx="3733418" cy="4215937"/>
          </a:xfrm>
        </p:grpSpPr>
        <p:sp>
          <p:nvSpPr>
            <p:cNvPr id="368" name="Google Shape;368;g12d733afbcc_1_663"/>
            <p:cNvSpPr/>
            <p:nvPr/>
          </p:nvSpPr>
          <p:spPr>
            <a:xfrm rot="-3906824">
              <a:off x="10755992" y="3657098"/>
              <a:ext cx="2527931" cy="1722605"/>
            </a:xfrm>
            <a:custGeom>
              <a:rect b="b" l="l" r="r" t="t"/>
              <a:pathLst>
                <a:path extrusionOk="0" h="120000" w="120000">
                  <a:moveTo>
                    <a:pt x="42573" y="11198"/>
                  </a:moveTo>
                  <a:cubicBezTo>
                    <a:pt x="69269" y="2590"/>
                    <a:pt x="98453" y="14853"/>
                    <a:pt x="109716" y="39410"/>
                  </a:cubicBezTo>
                  <a:lnTo>
                    <a:pt x="115061" y="38743"/>
                  </a:lnTo>
                  <a:lnTo>
                    <a:pt x="110876" y="53644"/>
                  </a:lnTo>
                  <a:lnTo>
                    <a:pt x="97807" y="40898"/>
                  </a:lnTo>
                  <a:lnTo>
                    <a:pt x="103049" y="40243"/>
                  </a:lnTo>
                  <a:cubicBezTo>
                    <a:pt x="92217" y="21606"/>
                    <a:pt x="67846" y="12619"/>
                    <a:pt x="45346" y="1896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9" name="Google Shape;369;g12d733afbcc_1_663"/>
            <p:cNvSpPr/>
            <p:nvPr/>
          </p:nvSpPr>
          <p:spPr>
            <a:xfrm rot="6735130">
              <a:off x="11900301" y="4867887"/>
              <a:ext cx="2527967" cy="1722729"/>
            </a:xfrm>
            <a:custGeom>
              <a:rect b="b" l="l" r="r" t="t"/>
              <a:pathLst>
                <a:path extrusionOk="0" h="120000" w="120000">
                  <a:moveTo>
                    <a:pt x="42572" y="11198"/>
                  </a:moveTo>
                  <a:lnTo>
                    <a:pt x="42572" y="11198"/>
                  </a:lnTo>
                  <a:cubicBezTo>
                    <a:pt x="69268" y="2589"/>
                    <a:pt x="98453" y="14853"/>
                    <a:pt x="109716" y="39412"/>
                  </a:cubicBezTo>
                  <a:lnTo>
                    <a:pt x="115061" y="38744"/>
                  </a:lnTo>
                  <a:lnTo>
                    <a:pt x="110876" y="53644"/>
                  </a:lnTo>
                  <a:lnTo>
                    <a:pt x="97807" y="40899"/>
                  </a:lnTo>
                  <a:lnTo>
                    <a:pt x="103050" y="40244"/>
                  </a:lnTo>
                  <a:lnTo>
                    <a:pt x="103050" y="40244"/>
                  </a:lnTo>
                  <a:cubicBezTo>
                    <a:pt x="92217" y="21607"/>
                    <a:pt x="67846" y="12618"/>
                    <a:pt x="45345" y="18963"/>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70" name="Google Shape;370;g12d733afbcc_1_663"/>
          <p:cNvSpPr/>
          <p:nvPr/>
        </p:nvSpPr>
        <p:spPr>
          <a:xfrm>
            <a:off x="7696369" y="1749402"/>
            <a:ext cx="9723000" cy="7430700"/>
          </a:xfrm>
          <a:prstGeom prst="frame">
            <a:avLst>
              <a:gd fmla="val 4994" name="adj1"/>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1" name="Google Shape;371;g12d733afbcc_1_663"/>
          <p:cNvSpPr/>
          <p:nvPr/>
        </p:nvSpPr>
        <p:spPr>
          <a:xfrm>
            <a:off x="8092439" y="8154942"/>
            <a:ext cx="8926765" cy="667382"/>
          </a:xfrm>
          <a:prstGeom prst="flowChartProcess">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 name="Google Shape;372;g12d733afbcc_1_663"/>
          <p:cNvSpPr txBox="1"/>
          <p:nvPr/>
        </p:nvSpPr>
        <p:spPr>
          <a:xfrm>
            <a:off x="9785301" y="8311417"/>
            <a:ext cx="55929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CC00"/>
                </a:solidFill>
                <a:latin typeface="Arial"/>
                <a:ea typeface="Arial"/>
                <a:cs typeface="Arial"/>
                <a:sym typeface="Arial"/>
              </a:rPr>
              <a:t>경기 국면에 따른 투자자산 비중 변화</a:t>
            </a:r>
            <a:endParaRPr b="0" i="0" sz="1400" u="none" cap="none" strike="noStrike">
              <a:solidFill>
                <a:srgbClr val="FFCC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nvGrpSpPr>
          <p:cNvPr id="373" name="Google Shape;373;g12d733afbcc_1_663"/>
          <p:cNvGrpSpPr/>
          <p:nvPr/>
        </p:nvGrpSpPr>
        <p:grpSpPr>
          <a:xfrm>
            <a:off x="8354781" y="9944993"/>
            <a:ext cx="1578499" cy="154500"/>
            <a:chOff x="8061724" y="9836724"/>
            <a:chExt cx="1578499" cy="154500"/>
          </a:xfrm>
        </p:grpSpPr>
        <p:sp>
          <p:nvSpPr>
            <p:cNvPr id="374" name="Google Shape;374;g12d733afbcc_1_663"/>
            <p:cNvSpPr/>
            <p:nvPr/>
          </p:nvSpPr>
          <p:spPr>
            <a:xfrm>
              <a:off x="8647838" y="9836724"/>
              <a:ext cx="154500" cy="154500"/>
            </a:xfrm>
            <a:prstGeom prst="flowChartConnector">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5" name="Google Shape;375;g12d733afbcc_1_663"/>
            <p:cNvSpPr/>
            <p:nvPr/>
          </p:nvSpPr>
          <p:spPr>
            <a:xfrm>
              <a:off x="8927133"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6" name="Google Shape;376;g12d733afbcc_1_663"/>
            <p:cNvSpPr/>
            <p:nvPr/>
          </p:nvSpPr>
          <p:spPr>
            <a:xfrm>
              <a:off x="9206428"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g12d733afbcc_1_663"/>
            <p:cNvSpPr/>
            <p:nvPr/>
          </p:nvSpPr>
          <p:spPr>
            <a:xfrm>
              <a:off x="9485723"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8" name="Google Shape;378;g12d733afbcc_1_663"/>
            <p:cNvSpPr/>
            <p:nvPr/>
          </p:nvSpPr>
          <p:spPr>
            <a:xfrm>
              <a:off x="8336157"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9" name="Google Shape;379;g12d733afbcc_1_663"/>
            <p:cNvSpPr/>
            <p:nvPr/>
          </p:nvSpPr>
          <p:spPr>
            <a:xfrm>
              <a:off x="8061724" y="9836724"/>
              <a:ext cx="154500" cy="154500"/>
            </a:xfrm>
            <a:prstGeom prst="flowChartConnector">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000" fill="hold"/>
                                        <p:tgtEl>
                                          <p:spTgt spid="36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2022-05-17T11:10:55Z</dcterms:created>
  <dc:creator>officegen</dc:creator>
</cp:coreProperties>
</file>